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280" r:id="rId2"/>
    <p:sldId id="412" r:id="rId3"/>
    <p:sldId id="413" r:id="rId4"/>
    <p:sldId id="420" r:id="rId5"/>
    <p:sldId id="410" r:id="rId6"/>
    <p:sldId id="441" r:id="rId7"/>
    <p:sldId id="442" r:id="rId8"/>
    <p:sldId id="443" r:id="rId9"/>
    <p:sldId id="444" r:id="rId10"/>
    <p:sldId id="445" r:id="rId11"/>
    <p:sldId id="415" r:id="rId12"/>
    <p:sldId id="416" r:id="rId13"/>
    <p:sldId id="417" r:id="rId14"/>
    <p:sldId id="418" r:id="rId15"/>
    <p:sldId id="419" r:id="rId16"/>
    <p:sldId id="437" r:id="rId17"/>
    <p:sldId id="438" r:id="rId18"/>
    <p:sldId id="448" r:id="rId19"/>
    <p:sldId id="440" r:id="rId20"/>
    <p:sldId id="393" r:id="rId21"/>
    <p:sldId id="449" r:id="rId22"/>
  </p:sldIdLst>
  <p:sldSz cx="13716000" cy="9144000"/>
  <p:notesSz cx="6797675" cy="9926638"/>
  <p:defaultTextStyle>
    <a:defPPr>
      <a:defRPr lang="es-ES_tradnl"/>
    </a:defPPr>
    <a:lvl1pPr marL="0" algn="l" defTabSz="653110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1pPr>
    <a:lvl2pPr marL="653110" algn="l" defTabSz="653110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2pPr>
    <a:lvl3pPr marL="1306220" algn="l" defTabSz="653110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3pPr>
    <a:lvl4pPr marL="1959331" algn="l" defTabSz="653110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4pPr>
    <a:lvl5pPr marL="2612441" algn="l" defTabSz="653110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5pPr>
    <a:lvl6pPr marL="3265551" algn="l" defTabSz="653110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6pPr>
    <a:lvl7pPr marL="3918661" algn="l" defTabSz="653110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7pPr>
    <a:lvl8pPr marL="4571771" algn="l" defTabSz="653110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8pPr>
    <a:lvl9pPr marL="5224882" algn="l" defTabSz="653110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5579" userDrawn="1">
          <p15:clr>
            <a:srgbClr val="A4A3A4"/>
          </p15:clr>
        </p15:guide>
        <p15:guide id="2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04040"/>
    <a:srgbClr val="006666"/>
    <a:srgbClr val="E82332"/>
    <a:srgbClr val="009D8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2838BEF-8BB2-4498-84A7-C5851F593DF1}" styleName="Estilo medio 4 - Énfasis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C083E6E3-FA7D-4D7B-A595-EF9225AFEA82}" styleName="Estilo claro 1 - Acento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56" autoAdjust="0"/>
    <p:restoredTop sz="94131" autoAdjust="0"/>
  </p:normalViewPr>
  <p:slideViewPr>
    <p:cSldViewPr snapToGrid="0">
      <p:cViewPr varScale="1">
        <p:scale>
          <a:sx n="49" d="100"/>
          <a:sy n="49" d="100"/>
        </p:scale>
        <p:origin x="-192" y="-108"/>
      </p:cViewPr>
      <p:guideLst>
        <p:guide orient="horz" pos="5579"/>
        <p:guide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5" d="100"/>
          <a:sy n="65" d="100"/>
        </p:scale>
        <p:origin x="2544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a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8332338229691329E-2"/>
          <c:y val="4.361948955916474E-2"/>
          <c:w val="0.94427979700632503"/>
          <c:h val="0.56747136306337576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accent3"/>
            </a:solidFill>
            <a:ln>
              <a:solidFill>
                <a:schemeClr val="accent3"/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006666"/>
              </a:solidFill>
              <a:ln>
                <a:solidFill>
                  <a:schemeClr val="accent3"/>
                </a:solidFill>
              </a:ln>
              <a:effectLst/>
            </c:spPr>
          </c:dPt>
          <c:dPt>
            <c:idx val="12"/>
            <c:invertIfNegative val="0"/>
            <c:bubble3D val="0"/>
            <c:spPr>
              <a:solidFill>
                <a:srgbClr val="006666"/>
              </a:solidFill>
              <a:ln>
                <a:solidFill>
                  <a:schemeClr val="accent3"/>
                </a:solidFill>
              </a:ln>
              <a:effectLst/>
            </c:spPr>
          </c:dPt>
          <c:dPt>
            <c:idx val="19"/>
            <c:invertIfNegative val="0"/>
            <c:bubble3D val="0"/>
            <c:spPr>
              <a:solidFill>
                <a:srgbClr val="006666"/>
              </a:solidFill>
              <a:ln>
                <a:solidFill>
                  <a:schemeClr val="accent3"/>
                </a:solidFill>
              </a:ln>
              <a:effectLst/>
            </c:spPr>
          </c:dPt>
          <c:dPt>
            <c:idx val="24"/>
            <c:invertIfNegative val="0"/>
            <c:bubble3D val="0"/>
            <c:spPr>
              <a:solidFill>
                <a:srgbClr val="006666"/>
              </a:solidFill>
              <a:ln>
                <a:solidFill>
                  <a:schemeClr val="accent3"/>
                </a:solidFill>
              </a:ln>
              <a:effectLst/>
            </c:spPr>
          </c:dPt>
          <c:cat>
            <c:strRef>
              <c:f>Hoja2!$D$4:$D$41</c:f>
              <c:strCache>
                <c:ptCount val="38"/>
                <c:pt idx="0">
                  <c:v>No determinat</c:v>
                </c:pt>
                <c:pt idx="1">
                  <c:v>6-13/16-18</c:v>
                </c:pt>
                <c:pt idx="2">
                  <c:v>7-13</c:v>
                </c:pt>
                <c:pt idx="3">
                  <c:v>7-13/15-20</c:v>
                </c:pt>
                <c:pt idx="4">
                  <c:v>7-19</c:v>
                </c:pt>
                <c:pt idx="5">
                  <c:v>7-20</c:v>
                </c:pt>
                <c:pt idx="6">
                  <c:v>8-11</c:v>
                </c:pt>
                <c:pt idx="7">
                  <c:v>8-12</c:v>
                </c:pt>
                <c:pt idx="8">
                  <c:v>8-12/15-19</c:v>
                </c:pt>
                <c:pt idx="9">
                  <c:v>8-13</c:v>
                </c:pt>
                <c:pt idx="10">
                  <c:v>8-13/15-20</c:v>
                </c:pt>
                <c:pt idx="11">
                  <c:v>8-13/16-19</c:v>
                </c:pt>
                <c:pt idx="12">
                  <c:v>8-13/16-20</c:v>
                </c:pt>
                <c:pt idx="13">
                  <c:v>8-13/17-19</c:v>
                </c:pt>
                <c:pt idx="14">
                  <c:v>8-13/17-20</c:v>
                </c:pt>
                <c:pt idx="15">
                  <c:v>8-13:30/15:30-20</c:v>
                </c:pt>
                <c:pt idx="16">
                  <c:v>8-14</c:v>
                </c:pt>
                <c:pt idx="17">
                  <c:v>8-14/16:30-20:30 </c:v>
                </c:pt>
                <c:pt idx="18">
                  <c:v>8-14/16-19</c:v>
                </c:pt>
                <c:pt idx="19">
                  <c:v>8-14/16-20</c:v>
                </c:pt>
                <c:pt idx="20">
                  <c:v>8-14/17-20</c:v>
                </c:pt>
                <c:pt idx="21">
                  <c:v>8-15</c:v>
                </c:pt>
                <c:pt idx="22">
                  <c:v>8-18</c:v>
                </c:pt>
                <c:pt idx="23">
                  <c:v>8-19</c:v>
                </c:pt>
                <c:pt idx="24">
                  <c:v>8-20</c:v>
                </c:pt>
                <c:pt idx="25">
                  <c:v>8:30-13/16-18</c:v>
                </c:pt>
                <c:pt idx="26">
                  <c:v>9-13</c:v>
                </c:pt>
                <c:pt idx="27">
                  <c:v>9-13/15-20</c:v>
                </c:pt>
                <c:pt idx="28">
                  <c:v>9-13/16-20</c:v>
                </c:pt>
                <c:pt idx="29">
                  <c:v>9-13/16-21</c:v>
                </c:pt>
                <c:pt idx="30">
                  <c:v>9-13/17-20</c:v>
                </c:pt>
                <c:pt idx="31">
                  <c:v>9-14/16-18 </c:v>
                </c:pt>
                <c:pt idx="32">
                  <c:v>9-14/16-20</c:v>
                </c:pt>
                <c:pt idx="33">
                  <c:v>9-14/16-21</c:v>
                </c:pt>
                <c:pt idx="34">
                  <c:v>9-14/17-20</c:v>
                </c:pt>
                <c:pt idx="35">
                  <c:v>9-14/17-21</c:v>
                </c:pt>
                <c:pt idx="36">
                  <c:v>9:30-13/16:30-20:30</c:v>
                </c:pt>
                <c:pt idx="37">
                  <c:v>9:30-13:30/17-20</c:v>
                </c:pt>
              </c:strCache>
            </c:strRef>
          </c:cat>
          <c:val>
            <c:numRef>
              <c:f>Hoja2!$E$4:$E$41</c:f>
              <c:numCache>
                <c:formatCode>General</c:formatCode>
                <c:ptCount val="38"/>
                <c:pt idx="0">
                  <c:v>12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3</c:v>
                </c:pt>
                <c:pt idx="5">
                  <c:v>2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2</c:v>
                </c:pt>
                <c:pt idx="11">
                  <c:v>2</c:v>
                </c:pt>
                <c:pt idx="12">
                  <c:v>12</c:v>
                </c:pt>
                <c:pt idx="13">
                  <c:v>1</c:v>
                </c:pt>
                <c:pt idx="14">
                  <c:v>7</c:v>
                </c:pt>
                <c:pt idx="15">
                  <c:v>1</c:v>
                </c:pt>
                <c:pt idx="16">
                  <c:v>3</c:v>
                </c:pt>
                <c:pt idx="17">
                  <c:v>1</c:v>
                </c:pt>
                <c:pt idx="18">
                  <c:v>1</c:v>
                </c:pt>
                <c:pt idx="19">
                  <c:v>14</c:v>
                </c:pt>
                <c:pt idx="20">
                  <c:v>4</c:v>
                </c:pt>
                <c:pt idx="21">
                  <c:v>1</c:v>
                </c:pt>
                <c:pt idx="22">
                  <c:v>1</c:v>
                </c:pt>
                <c:pt idx="23">
                  <c:v>1</c:v>
                </c:pt>
                <c:pt idx="24">
                  <c:v>14</c:v>
                </c:pt>
                <c:pt idx="25">
                  <c:v>1</c:v>
                </c:pt>
                <c:pt idx="26">
                  <c:v>1</c:v>
                </c:pt>
                <c:pt idx="27">
                  <c:v>1</c:v>
                </c:pt>
                <c:pt idx="28">
                  <c:v>1</c:v>
                </c:pt>
                <c:pt idx="29">
                  <c:v>1</c:v>
                </c:pt>
                <c:pt idx="30">
                  <c:v>2</c:v>
                </c:pt>
                <c:pt idx="31">
                  <c:v>1</c:v>
                </c:pt>
                <c:pt idx="32">
                  <c:v>3</c:v>
                </c:pt>
                <c:pt idx="33">
                  <c:v>1</c:v>
                </c:pt>
                <c:pt idx="34">
                  <c:v>1</c:v>
                </c:pt>
                <c:pt idx="35">
                  <c:v>1</c:v>
                </c:pt>
                <c:pt idx="36">
                  <c:v>1</c:v>
                </c:pt>
                <c:pt idx="37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55239552"/>
        <c:axId val="155241088"/>
      </c:barChart>
      <c:catAx>
        <c:axId val="1552395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a-ES"/>
          </a:p>
        </c:txPr>
        <c:crossAx val="155241088"/>
        <c:crosses val="autoZero"/>
        <c:auto val="1"/>
        <c:lblAlgn val="ctr"/>
        <c:lblOffset val="100"/>
        <c:noMultiLvlLbl val="0"/>
      </c:catAx>
      <c:valAx>
        <c:axId val="1552410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a-ES"/>
          </a:p>
        </c:txPr>
        <c:crossAx val="155239552"/>
        <c:crosses val="autoZero"/>
        <c:crossBetween val="between"/>
        <c:majorUnit val="5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a-E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a-ES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plotArea>
      <c:layout>
        <c:manualLayout>
          <c:layoutTarget val="inner"/>
          <c:xMode val="edge"/>
          <c:yMode val="edge"/>
          <c:x val="8.3512817344446946E-2"/>
          <c:y val="7.6355427070155052E-2"/>
          <c:w val="0.89126004523877966"/>
          <c:h val="0.801154431365562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Hoja2!$H$38</c:f>
              <c:strCache>
                <c:ptCount val="1"/>
                <c:pt idx="0">
                  <c:v>n municipi</c:v>
                </c:pt>
              </c:strCache>
            </c:strRef>
          </c:tx>
          <c:spPr>
            <a:solidFill>
              <a:srgbClr val="006666"/>
            </a:solidFill>
            <a:ln>
              <a:solidFill>
                <a:schemeClr val="accent3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cat>
            <c:numRef>
              <c:f>Hoja2!$I$39:$I$55</c:f>
              <c:numCache>
                <c:formatCode>General</c:formatCode>
                <c:ptCount val="17"/>
                <c:pt idx="0">
                  <c:v>6</c:v>
                </c:pt>
                <c:pt idx="1">
                  <c:v>7</c:v>
                </c:pt>
                <c:pt idx="2">
                  <c:v>8</c:v>
                </c:pt>
                <c:pt idx="3">
                  <c:v>9</c:v>
                </c:pt>
                <c:pt idx="4">
                  <c:v>10</c:v>
                </c:pt>
                <c:pt idx="5">
                  <c:v>11</c:v>
                </c:pt>
                <c:pt idx="6">
                  <c:v>12</c:v>
                </c:pt>
                <c:pt idx="7">
                  <c:v>13</c:v>
                </c:pt>
                <c:pt idx="8">
                  <c:v>14</c:v>
                </c:pt>
                <c:pt idx="9">
                  <c:v>15</c:v>
                </c:pt>
                <c:pt idx="10">
                  <c:v>16</c:v>
                </c:pt>
                <c:pt idx="11">
                  <c:v>17</c:v>
                </c:pt>
                <c:pt idx="12">
                  <c:v>18</c:v>
                </c:pt>
                <c:pt idx="13">
                  <c:v>19</c:v>
                </c:pt>
                <c:pt idx="14">
                  <c:v>20</c:v>
                </c:pt>
                <c:pt idx="15">
                  <c:v>21</c:v>
                </c:pt>
                <c:pt idx="16">
                  <c:v>22</c:v>
                </c:pt>
              </c:numCache>
            </c:numRef>
          </c:cat>
          <c:val>
            <c:numRef>
              <c:f>Hoja2!$H$39:$H$55</c:f>
              <c:numCache>
                <c:formatCode>General</c:formatCode>
                <c:ptCount val="17"/>
                <c:pt idx="0">
                  <c:v>1</c:v>
                </c:pt>
                <c:pt idx="1">
                  <c:v>8</c:v>
                </c:pt>
                <c:pt idx="2">
                  <c:v>64</c:v>
                </c:pt>
                <c:pt idx="3">
                  <c:v>90</c:v>
                </c:pt>
                <c:pt idx="4">
                  <c:v>90</c:v>
                </c:pt>
                <c:pt idx="5">
                  <c:v>91</c:v>
                </c:pt>
                <c:pt idx="6">
                  <c:v>89</c:v>
                </c:pt>
                <c:pt idx="7">
                  <c:v>41</c:v>
                </c:pt>
                <c:pt idx="8">
                  <c:v>12</c:v>
                </c:pt>
                <c:pt idx="9">
                  <c:v>9</c:v>
                </c:pt>
                <c:pt idx="10">
                  <c:v>45</c:v>
                </c:pt>
                <c:pt idx="11" formatCode="0">
                  <c:v>82</c:v>
                </c:pt>
                <c:pt idx="12">
                  <c:v>65</c:v>
                </c:pt>
                <c:pt idx="13">
                  <c:v>45</c:v>
                </c:pt>
                <c:pt idx="14">
                  <c:v>9</c:v>
                </c:pt>
                <c:pt idx="15">
                  <c:v>0</c:v>
                </c:pt>
                <c:pt idx="16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-27"/>
        <c:axId val="168361984"/>
        <c:axId val="168363904"/>
      </c:barChart>
      <c:catAx>
        <c:axId val="168361984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ca-ES" sz="1800" b="1" noProof="0" dirty="0" smtClean="0"/>
                  <a:t>Hores / dia</a:t>
                </a:r>
                <a:endParaRPr lang="ca-ES" sz="1800" b="1" noProof="0" dirty="0"/>
              </a:p>
            </c:rich>
          </c:tx>
          <c:layout/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a-ES"/>
          </a:p>
        </c:txPr>
        <c:crossAx val="168363904"/>
        <c:crosses val="autoZero"/>
        <c:auto val="1"/>
        <c:lblAlgn val="ctr"/>
        <c:lblOffset val="100"/>
        <c:noMultiLvlLbl val="0"/>
      </c:catAx>
      <c:valAx>
        <c:axId val="1683639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>
              <a:solidFill>
                <a:schemeClr val="bg1">
                  <a:lumMod val="95000"/>
                </a:schemeClr>
              </a:solidFill>
              <a:prstDash val="sysDot"/>
            </a:ln>
          </c:spPr>
        </c:min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ca-ES" sz="1800" b="1" noProof="0" dirty="0" smtClean="0"/>
                  <a:t>% Nombre de municipis</a:t>
                </a:r>
                <a:endParaRPr lang="ca-ES" sz="1800" b="1" noProof="0" dirty="0"/>
              </a:p>
            </c:rich>
          </c:tx>
          <c:layout/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a-ES"/>
          </a:p>
        </c:txPr>
        <c:crossAx val="1683619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a-E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a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186281946937338"/>
          <c:y val="2.9729013676942743E-2"/>
          <c:w val="0.85814640139743625"/>
          <c:h val="0.8628594419551927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Hoja3!$E$3</c:f>
              <c:strCache>
                <c:ptCount val="1"/>
                <c:pt idx="0">
                  <c:v>n municipi</c:v>
                </c:pt>
              </c:strCache>
            </c:strRef>
          </c:tx>
          <c:spPr>
            <a:solidFill>
              <a:srgbClr val="006666"/>
            </a:solidFill>
            <a:ln>
              <a:solidFill>
                <a:schemeClr val="accent3"/>
              </a:solidFill>
            </a:ln>
            <a:effectLst/>
          </c:spPr>
          <c:invertIfNegative val="0"/>
          <c:cat>
            <c:strRef>
              <c:f>Hoja3!$D$4:$D$10</c:f>
              <c:strCache>
                <c:ptCount val="7"/>
                <c:pt idx="0">
                  <c:v>10</c:v>
                </c:pt>
                <c:pt idx="1">
                  <c:v>15</c:v>
                </c:pt>
                <c:pt idx="2">
                  <c:v>20</c:v>
                </c:pt>
                <c:pt idx="3">
                  <c:v>30</c:v>
                </c:pt>
                <c:pt idx="4">
                  <c:v>45</c:v>
                </c:pt>
                <c:pt idx="5">
                  <c:v>60</c:v>
                </c:pt>
                <c:pt idx="6">
                  <c:v>No determinat</c:v>
                </c:pt>
              </c:strCache>
            </c:strRef>
          </c:cat>
          <c:val>
            <c:numRef>
              <c:f>Hoja3!$E$4:$E$10</c:f>
              <c:numCache>
                <c:formatCode>General</c:formatCode>
                <c:ptCount val="7"/>
                <c:pt idx="0">
                  <c:v>1</c:v>
                </c:pt>
                <c:pt idx="1">
                  <c:v>10</c:v>
                </c:pt>
                <c:pt idx="2">
                  <c:v>8</c:v>
                </c:pt>
                <c:pt idx="3">
                  <c:v>43</c:v>
                </c:pt>
                <c:pt idx="4">
                  <c:v>1</c:v>
                </c:pt>
                <c:pt idx="5">
                  <c:v>2</c:v>
                </c:pt>
                <c:pt idx="6">
                  <c:v>40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7"/>
        <c:axId val="168572800"/>
        <c:axId val="168574336"/>
      </c:barChart>
      <c:catAx>
        <c:axId val="1685728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a-ES"/>
          </a:p>
        </c:txPr>
        <c:crossAx val="168574336"/>
        <c:crosses val="autoZero"/>
        <c:auto val="1"/>
        <c:lblAlgn val="ctr"/>
        <c:lblOffset val="100"/>
        <c:noMultiLvlLbl val="0"/>
      </c:catAx>
      <c:valAx>
        <c:axId val="1685743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ca-ES" sz="1800" b="1">
                    <a:latin typeface="+mn-lt"/>
                  </a:rPr>
                  <a:t>Nombre de municipis</a:t>
                </a:r>
              </a:p>
            </c:rich>
          </c:tx>
          <c:layout>
            <c:manualLayout>
              <c:xMode val="edge"/>
              <c:yMode val="edge"/>
              <c:x val="1.5878645217832457E-2"/>
              <c:y val="0.24357306384719823"/>
            </c:manualLayout>
          </c:layout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>
            <a:outerShdw blurRad="50800" dist="50800" dir="5400000" algn="ctr" rotWithShape="0">
              <a:schemeClr val="bg1">
                <a:lumMod val="95000"/>
              </a:schemeClr>
            </a:outerShdw>
          </a:effectLst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a-ES"/>
          </a:p>
        </c:txPr>
        <c:crossAx val="1685728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/>
      </a:pPr>
      <a:endParaRPr lang="ca-ES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 dirty="0">
              <a:latin typeface="Arial Normal" charset="0"/>
            </a:endParaRPr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49DCD-46E9-D64F-B94E-1436C7DE4B52}" type="datetimeFigureOut">
              <a:rPr lang="es-ES_tradnl" smtClean="0">
                <a:latin typeface="Arial Normal" charset="0"/>
              </a:rPr>
              <a:pPr/>
              <a:t>18/04/2017</a:t>
            </a:fld>
            <a:endParaRPr lang="es-ES_tradnl" dirty="0">
              <a:latin typeface="Arial Normal" charset="0"/>
            </a:endParaRPr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 dirty="0">
              <a:latin typeface="Arial Normal" charset="0"/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8A8AEB-3C95-A34D-84C3-F9D0AA18181E}" type="slidenum">
              <a:rPr lang="es-ES_tradnl" smtClean="0">
                <a:latin typeface="Arial Normal" charset="0"/>
              </a:rPr>
              <a:pPr/>
              <a:t>‹Nº›</a:t>
            </a:fld>
            <a:endParaRPr lang="es-ES_tradnl" dirty="0">
              <a:latin typeface="Arial Norm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166634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Arial Normal" charset="0"/>
              </a:defRPr>
            </a:lvl1pPr>
          </a:lstStyle>
          <a:p>
            <a:endParaRPr lang="es-ES_tradnl" dirty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Arial Normal" charset="0"/>
              </a:defRPr>
            </a:lvl1pPr>
          </a:lstStyle>
          <a:p>
            <a:fld id="{D42E7A7F-B129-E646-9B2B-393B8CA016DB}" type="datetimeFigureOut">
              <a:rPr lang="es-ES_tradnl" smtClean="0"/>
              <a:pPr/>
              <a:t>18/04/2017</a:t>
            </a:fld>
            <a:endParaRPr lang="es-ES_tradnl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885825" y="1241425"/>
            <a:ext cx="50260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 dirty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_tradnl" dirty="0"/>
              <a:t>Haga clic para modificar el estilo de texto del patrón</a:t>
            </a:r>
          </a:p>
          <a:p>
            <a:pPr lvl="1"/>
            <a:r>
              <a:rPr lang="es-ES_tradnl" dirty="0"/>
              <a:t>Segundo nivel</a:t>
            </a:r>
          </a:p>
          <a:p>
            <a:pPr lvl="2"/>
            <a:r>
              <a:rPr lang="es-ES_tradnl" dirty="0"/>
              <a:t>Tercer nivel</a:t>
            </a:r>
          </a:p>
          <a:p>
            <a:pPr lvl="3"/>
            <a:r>
              <a:rPr lang="es-ES_tradnl" dirty="0"/>
              <a:t>Cuarto nivel</a:t>
            </a:r>
          </a:p>
          <a:p>
            <a:pPr lvl="4"/>
            <a:r>
              <a:rPr lang="es-ES_tradnl" dirty="0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Arial Normal" charset="0"/>
              </a:defRPr>
            </a:lvl1pPr>
          </a:lstStyle>
          <a:p>
            <a:endParaRPr lang="es-ES_tradn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Arial Normal" charset="0"/>
              </a:defRPr>
            </a:lvl1pPr>
          </a:lstStyle>
          <a:p>
            <a:fld id="{5DD61590-8BCD-AC4D-882A-D74BCF9C46A6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94858112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b="0" i="0" kern="1200">
        <a:solidFill>
          <a:schemeClr val="tx1"/>
        </a:solidFill>
        <a:latin typeface="Arial Normal" charset="0"/>
        <a:ea typeface="+mn-ea"/>
        <a:cs typeface="+mn-cs"/>
      </a:defRPr>
    </a:lvl1pPr>
    <a:lvl2pPr marL="457200" algn="l" defTabSz="914400" rtl="0" eaLnBrk="1" latinLnBrk="0" hangingPunct="1">
      <a:defRPr sz="1200" b="0" i="0" kern="1200">
        <a:solidFill>
          <a:schemeClr val="tx1"/>
        </a:solidFill>
        <a:latin typeface="Arial Normal" charset="0"/>
        <a:ea typeface="+mn-ea"/>
        <a:cs typeface="+mn-cs"/>
      </a:defRPr>
    </a:lvl2pPr>
    <a:lvl3pPr marL="914400" algn="l" defTabSz="914400" rtl="0" eaLnBrk="1" latinLnBrk="0" hangingPunct="1">
      <a:defRPr sz="1200" b="0" i="0" kern="1200">
        <a:solidFill>
          <a:schemeClr val="tx1"/>
        </a:solidFill>
        <a:latin typeface="Arial Normal" charset="0"/>
        <a:ea typeface="+mn-ea"/>
        <a:cs typeface="+mn-cs"/>
      </a:defRPr>
    </a:lvl3pPr>
    <a:lvl4pPr marL="1371600" algn="l" defTabSz="914400" rtl="0" eaLnBrk="1" latinLnBrk="0" hangingPunct="1">
      <a:defRPr sz="1200" b="0" i="0" kern="1200">
        <a:solidFill>
          <a:schemeClr val="tx1"/>
        </a:solidFill>
        <a:latin typeface="Arial Normal" charset="0"/>
        <a:ea typeface="+mn-ea"/>
        <a:cs typeface="+mn-cs"/>
      </a:defRPr>
    </a:lvl4pPr>
    <a:lvl5pPr marL="1828800" algn="l" defTabSz="914400" rtl="0" eaLnBrk="1" latinLnBrk="0" hangingPunct="1">
      <a:defRPr sz="1200" b="0" i="0" kern="1200">
        <a:solidFill>
          <a:schemeClr val="tx1"/>
        </a:solidFill>
        <a:latin typeface="Arial Norm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 defTabSz="91440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ca-ES" sz="1200" dirty="0" smtClean="0">
                <a:solidFill>
                  <a:srgbClr val="404040"/>
                </a:solidFill>
                <a:latin typeface="Arial" charset="0"/>
                <a:ea typeface="Arial" charset="0"/>
                <a:cs typeface="Arial" charset="0"/>
              </a:rPr>
              <a:t>La major part dels municipis estan regulats de dilluns a dissabte. En general durant el dissabte els aparcaments de càrrega i descàrrega solen estar reservats només al matí.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Conector recto 7"/>
          <p:cNvCxnSpPr/>
          <p:nvPr userDrawn="1"/>
        </p:nvCxnSpPr>
        <p:spPr>
          <a:xfrm flipV="1">
            <a:off x="0" y="8561900"/>
            <a:ext cx="13716000" cy="48126"/>
          </a:xfrm>
          <a:prstGeom prst="line">
            <a:avLst/>
          </a:prstGeom>
          <a:ln w="19050">
            <a:solidFill>
              <a:srgbClr val="00666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CuadroTexto 9"/>
          <p:cNvSpPr txBox="1"/>
          <p:nvPr userDrawn="1"/>
        </p:nvSpPr>
        <p:spPr>
          <a:xfrm>
            <a:off x="-1" y="8682335"/>
            <a:ext cx="62125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200" dirty="0">
                <a:solidFill>
                  <a:srgbClr val="006666"/>
                </a:solidFill>
              </a:rPr>
              <a:t>Reunió del grup de treball de la DUM (Taula</a:t>
            </a:r>
            <a:r>
              <a:rPr lang="ca-ES" sz="1200" baseline="0" dirty="0">
                <a:solidFill>
                  <a:srgbClr val="006666"/>
                </a:solidFill>
              </a:rPr>
              <a:t> del Sector Logístic)</a:t>
            </a:r>
            <a:endParaRPr lang="ca-ES" sz="1200" dirty="0">
              <a:solidFill>
                <a:srgbClr val="006666"/>
              </a:solidFill>
            </a:endParaRPr>
          </a:p>
          <a:p>
            <a:r>
              <a:rPr lang="ca-ES" sz="1200" dirty="0">
                <a:solidFill>
                  <a:srgbClr val="006666"/>
                </a:solidFill>
              </a:rPr>
              <a:t>19 d’abril </a:t>
            </a:r>
            <a:r>
              <a:rPr lang="ca-ES" sz="1200" baseline="0" dirty="0">
                <a:solidFill>
                  <a:srgbClr val="006666"/>
                </a:solidFill>
              </a:rPr>
              <a:t>de 2017</a:t>
            </a:r>
            <a:endParaRPr lang="ca-ES" sz="1200" dirty="0">
              <a:solidFill>
                <a:srgbClr val="006666"/>
              </a:solidFill>
            </a:endParaRPr>
          </a:p>
        </p:txBody>
      </p:sp>
      <p:sp>
        <p:nvSpPr>
          <p:cNvPr id="13" name="Rectángulo 12"/>
          <p:cNvSpPr/>
          <p:nvPr userDrawn="1"/>
        </p:nvSpPr>
        <p:spPr>
          <a:xfrm>
            <a:off x="13005349" y="8683731"/>
            <a:ext cx="49885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1DCF0A5A-1F27-4FE7-A4A0-AF633D15AFBE}" type="slidenum">
              <a:rPr lang="ca-ES" sz="1400" smtClean="0">
                <a:solidFill>
                  <a:srgbClr val="006666"/>
                </a:solidFill>
              </a:rPr>
              <a:pPr/>
              <a:t>‹Nº›</a:t>
            </a:fld>
            <a:endParaRPr lang="ca-ES" sz="1400" dirty="0">
              <a:solidFill>
                <a:srgbClr val="0066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6448156"/>
      </p:ext>
    </p:extLst>
  </p:cSld>
  <p:clrMapOvr>
    <a:masterClrMapping/>
  </p:clrMapOvr>
  <p:transition spd="slow">
    <p:push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 userDrawn="1"/>
        </p:nvPicPr>
        <p:blipFill>
          <a:blip r:embed="rId4">
            <a:duotone>
              <a:prstClr val="black"/>
              <a:srgbClr val="009D85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0" y="228127"/>
            <a:ext cx="8706678" cy="45719"/>
          </a:xfrm>
          <a:prstGeom prst="rect">
            <a:avLst/>
          </a:prstGeom>
          <a:solidFill>
            <a:srgbClr val="009D85"/>
          </a:solidFill>
          <a:ln>
            <a:noFill/>
          </a:ln>
        </p:spPr>
      </p:pic>
      <p:pic>
        <p:nvPicPr>
          <p:cNvPr id="13" name="Imagen 12">
            <a:hlinkClick r:id="" action="ppaction://noaction"/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0827" y="187935"/>
            <a:ext cx="4696347" cy="264187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2" r:id="rId2"/>
  </p:sldLayoutIdLst>
  <p:transition spd="slow">
    <p:push/>
  </p:transition>
  <p:hf hdr="0" ftr="0" dt="0"/>
  <p:txStyles>
    <p:titleStyle>
      <a:lvl1pPr algn="l" defTabSz="653110" rtl="0" eaLnBrk="1" latinLnBrk="0" hangingPunct="1">
        <a:spcBef>
          <a:spcPct val="0"/>
        </a:spcBef>
        <a:buNone/>
        <a:defRPr sz="3400" b="1" kern="1200">
          <a:solidFill>
            <a:schemeClr val="tx1">
              <a:lumMod val="75000"/>
              <a:lumOff val="25000"/>
            </a:schemeClr>
          </a:solidFill>
          <a:latin typeface="Arial" charset="0"/>
          <a:ea typeface="Arial" charset="0"/>
          <a:cs typeface="Arial" charset="0"/>
        </a:defRPr>
      </a:lvl1pPr>
    </p:titleStyle>
    <p:bodyStyle>
      <a:lvl1pPr marL="489833" indent="-489833" algn="l" defTabSz="653110" rtl="0" eaLnBrk="1" latinLnBrk="0" hangingPunct="1">
        <a:spcBef>
          <a:spcPct val="20000"/>
        </a:spcBef>
        <a:buFont typeface="Arial"/>
        <a:buChar char="•"/>
        <a:defRPr sz="2200" kern="1200">
          <a:solidFill>
            <a:schemeClr val="accent3">
              <a:lumMod val="75000"/>
            </a:schemeClr>
          </a:solidFill>
          <a:latin typeface="Arial" charset="0"/>
          <a:ea typeface="Arial" charset="0"/>
          <a:cs typeface="Arial" charset="0"/>
        </a:defRPr>
      </a:lvl1pPr>
      <a:lvl2pPr marL="1061304" indent="-408194" algn="l" defTabSz="65311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accent3">
              <a:lumMod val="75000"/>
            </a:schemeClr>
          </a:solidFill>
          <a:latin typeface="Arial" charset="0"/>
          <a:ea typeface="Arial" charset="0"/>
          <a:cs typeface="Arial" charset="0"/>
        </a:defRPr>
      </a:lvl2pPr>
      <a:lvl3pPr marL="1632776" indent="-326555" algn="l" defTabSz="65311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accent3">
              <a:lumMod val="75000"/>
            </a:schemeClr>
          </a:solidFill>
          <a:latin typeface="Arial" charset="0"/>
          <a:ea typeface="Arial" charset="0"/>
          <a:cs typeface="Arial" charset="0"/>
        </a:defRPr>
      </a:lvl3pPr>
      <a:lvl4pPr marL="2285886" indent="-326555" algn="l" defTabSz="653110" rtl="0" eaLnBrk="1" latinLnBrk="0" hangingPunct="1">
        <a:spcBef>
          <a:spcPct val="20000"/>
        </a:spcBef>
        <a:buFont typeface="Arial"/>
        <a:buChar char="–"/>
        <a:defRPr sz="1600" kern="1200">
          <a:solidFill>
            <a:schemeClr val="accent3">
              <a:lumMod val="75000"/>
            </a:schemeClr>
          </a:solidFill>
          <a:latin typeface="Arial" charset="0"/>
          <a:ea typeface="Arial" charset="0"/>
          <a:cs typeface="Arial" charset="0"/>
        </a:defRPr>
      </a:lvl4pPr>
      <a:lvl5pPr marL="2938996" indent="-326555" algn="l" defTabSz="653110" rtl="0" eaLnBrk="1" latinLnBrk="0" hangingPunct="1">
        <a:spcBef>
          <a:spcPct val="20000"/>
        </a:spcBef>
        <a:buFont typeface="Arial"/>
        <a:buChar char="»"/>
        <a:defRPr sz="1400" kern="1200">
          <a:solidFill>
            <a:schemeClr val="accent3">
              <a:lumMod val="75000"/>
            </a:schemeClr>
          </a:solidFill>
          <a:latin typeface="Arial" charset="0"/>
          <a:ea typeface="Arial" charset="0"/>
          <a:cs typeface="Arial" charset="0"/>
        </a:defRPr>
      </a:lvl5pPr>
      <a:lvl6pPr marL="3592106" indent="-326555" algn="l" defTabSz="653110" rtl="0" eaLnBrk="1" latinLnBrk="0" hangingPunct="1">
        <a:spcBef>
          <a:spcPct val="20000"/>
        </a:spcBef>
        <a:buFont typeface="Arial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6pPr>
      <a:lvl7pPr marL="4245216" indent="-326555" algn="l" defTabSz="653110" rtl="0" eaLnBrk="1" latinLnBrk="0" hangingPunct="1">
        <a:spcBef>
          <a:spcPct val="20000"/>
        </a:spcBef>
        <a:buFont typeface="Arial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7pPr>
      <a:lvl8pPr marL="4898327" indent="-326555" algn="l" defTabSz="653110" rtl="0" eaLnBrk="1" latinLnBrk="0" hangingPunct="1">
        <a:spcBef>
          <a:spcPct val="20000"/>
        </a:spcBef>
        <a:buFont typeface="Arial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8pPr>
      <a:lvl9pPr marL="5551437" indent="-326555" algn="l" defTabSz="653110" rtl="0" eaLnBrk="1" latinLnBrk="0" hangingPunct="1">
        <a:spcBef>
          <a:spcPct val="20000"/>
        </a:spcBef>
        <a:buFont typeface="Arial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65311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53110" algn="l" defTabSz="65311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06220" algn="l" defTabSz="65311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59331" algn="l" defTabSz="65311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12441" algn="l" defTabSz="65311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65551" algn="l" defTabSz="65311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18661" algn="l" defTabSz="65311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771" algn="l" defTabSz="65311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24882" algn="l" defTabSz="65311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t d'imatges de dum mercanci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363670"/>
            <a:ext cx="8169321" cy="5292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 idx="4294967295"/>
          </p:nvPr>
        </p:nvSpPr>
        <p:spPr>
          <a:xfrm>
            <a:off x="8586259" y="1260072"/>
            <a:ext cx="4420695" cy="3258140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 algn="r"/>
            <a:r>
              <a:rPr lang="ca-ES" dirty="0">
                <a:solidFill>
                  <a:srgbClr val="006666"/>
                </a:solidFill>
              </a:rPr>
              <a:t> </a:t>
            </a:r>
            <a:r>
              <a:rPr lang="ca-ES" b="0" dirty="0"/>
              <a:t>La distribució urbana de mercaderies (DUM)</a:t>
            </a:r>
            <a:br>
              <a:rPr lang="ca-ES" b="0" dirty="0"/>
            </a:br>
            <a:r>
              <a:rPr lang="ca-ES" b="0" dirty="0"/>
              <a:t/>
            </a:r>
            <a:br>
              <a:rPr lang="ca-ES" b="0" dirty="0"/>
            </a:br>
            <a:r>
              <a:rPr lang="ca-ES" sz="3100" dirty="0"/>
              <a:t>La harmonització de les ordenances municipals</a:t>
            </a:r>
            <a:r>
              <a:rPr lang="ca-ES" dirty="0">
                <a:solidFill>
                  <a:srgbClr val="006666"/>
                </a:solidFill>
              </a:rPr>
              <a:t/>
            </a:r>
            <a:br>
              <a:rPr lang="ca-ES" dirty="0">
                <a:solidFill>
                  <a:srgbClr val="006666"/>
                </a:solidFill>
              </a:rPr>
            </a:br>
            <a:endParaRPr lang="ca-ES" dirty="0">
              <a:solidFill>
                <a:srgbClr val="006666"/>
              </a:solidFill>
            </a:endParaRPr>
          </a:p>
        </p:txBody>
      </p:sp>
      <p:pic>
        <p:nvPicPr>
          <p:cNvPr id="7" name="3 Imagen" descr="500px-ATM_Barcelona_logo.svg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05773" y="7799807"/>
            <a:ext cx="2276961" cy="710412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Subtítulo 11"/>
          <p:cNvSpPr>
            <a:spLocks noGrp="1"/>
          </p:cNvSpPr>
          <p:nvPr>
            <p:ph type="subTitle" idx="4294967295"/>
          </p:nvPr>
        </p:nvSpPr>
        <p:spPr>
          <a:xfrm>
            <a:off x="206477" y="6963039"/>
            <a:ext cx="7964505" cy="1354667"/>
          </a:xfrm>
          <a:prstGeom prst="rect">
            <a:avLst/>
          </a:prstGeom>
        </p:spPr>
        <p:txBody>
          <a:bodyPr anchor="b"/>
          <a:lstStyle/>
          <a:p>
            <a:pPr marL="0" indent="0" algn="r">
              <a:buNone/>
            </a:pPr>
            <a:r>
              <a:rPr lang="ca-ES" sz="2400" dirty="0">
                <a:solidFill>
                  <a:schemeClr val="tx1"/>
                </a:solidFill>
              </a:rPr>
              <a:t>19 d’abril de 2017</a:t>
            </a:r>
          </a:p>
          <a:p>
            <a:pPr marL="0" indent="0" algn="r">
              <a:buNone/>
            </a:pPr>
            <a:r>
              <a:rPr lang="ca-ES" sz="2400" dirty="0">
                <a:solidFill>
                  <a:schemeClr val="tx1"/>
                </a:solidFill>
              </a:rPr>
              <a:t>Grup de treball entorn </a:t>
            </a:r>
            <a:r>
              <a:rPr lang="ca-ES" sz="2400" dirty="0" smtClean="0">
                <a:solidFill>
                  <a:schemeClr val="tx1"/>
                </a:solidFill>
              </a:rPr>
              <a:t>la harmonització</a:t>
            </a:r>
            <a:endParaRPr lang="ca-ES" sz="2400" dirty="0">
              <a:solidFill>
                <a:schemeClr val="tx1"/>
              </a:solidFill>
            </a:endParaRPr>
          </a:p>
          <a:p>
            <a:pPr marL="0" indent="0" algn="r">
              <a:buNone/>
            </a:pPr>
            <a:r>
              <a:rPr lang="ca-ES" sz="2400" dirty="0">
                <a:solidFill>
                  <a:schemeClr val="tx1"/>
                </a:solidFill>
              </a:rPr>
              <a:t>de les ordenances municipals</a:t>
            </a:r>
          </a:p>
        </p:txBody>
      </p:sp>
      <p:pic>
        <p:nvPicPr>
          <p:cNvPr id="3" name="Picture 2" descr="Resultado de imagen de departament de territori i sostenibilita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5772" y="6751828"/>
            <a:ext cx="3518910" cy="762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6478072"/>
      </p:ext>
    </p:extLst>
  </p:cSld>
  <p:clrMapOvr>
    <a:masterClrMapping/>
  </p:clrMapOvr>
  <p:transition spd="slow">
    <p:push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593725" y="921263"/>
            <a:ext cx="125662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a-ES" sz="2400" b="1" dirty="0">
                <a:solidFill>
                  <a:srgbClr val="006666"/>
                </a:solidFill>
                <a:latin typeface="Arial Normal" charset="0"/>
                <a:cs typeface="Arial Normal" charset="0"/>
              </a:rPr>
              <a:t>Grup de treball dins la Taula del Sector Logístic i la DUM</a:t>
            </a:r>
          </a:p>
        </p:txBody>
      </p:sp>
      <p:sp>
        <p:nvSpPr>
          <p:cNvPr id="31" name="20 Rectángulo redondeado"/>
          <p:cNvSpPr/>
          <p:nvPr/>
        </p:nvSpPr>
        <p:spPr>
          <a:xfrm>
            <a:off x="4339280" y="1666248"/>
            <a:ext cx="6234544" cy="1032907"/>
          </a:xfrm>
          <a:prstGeom prst="roundRect">
            <a:avLst/>
          </a:prstGeom>
          <a:solidFill>
            <a:srgbClr val="C4BDB1">
              <a:lumMod val="20000"/>
              <a:lumOff val="80000"/>
            </a:srgbClr>
          </a:solidFill>
          <a:ln w="3175" cap="flat" cmpd="sng" algn="ctr">
            <a:solidFill>
              <a:srgbClr val="404040"/>
            </a:solidFill>
            <a:prstDash val="solid"/>
          </a:ln>
          <a:effectLst/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1800" b="0" i="0" u="none" strike="noStrike" kern="0" cap="none" spc="0" normalizeH="0" baseline="0" noProof="0" dirty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Potenciar la renovació del parc, incentivar l’adhesió </a:t>
            </a:r>
            <a:r>
              <a:rPr kumimoji="0" lang="ca-E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al</a:t>
            </a:r>
          </a:p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distintiu </a:t>
            </a:r>
            <a:r>
              <a:rPr kumimoji="0" lang="ca-ES" sz="1800" b="0" i="0" u="none" strike="noStrike" kern="0" cap="none" spc="0" normalizeH="0" baseline="0" noProof="0" dirty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de flotes i promoure la conducció </a:t>
            </a:r>
            <a:r>
              <a:rPr kumimoji="0" lang="ca-E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eficient.</a:t>
            </a:r>
          </a:p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Impulsor</a:t>
            </a:r>
            <a:r>
              <a:rPr kumimoji="0" lang="ca-ES" sz="1800" b="1" i="0" u="none" strike="noStrike" kern="0" cap="none" spc="0" normalizeH="0" baseline="0" noProof="0" dirty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: DGQA (TES)</a:t>
            </a:r>
            <a:endParaRPr kumimoji="0" lang="ca-ES" sz="1800" b="1" i="0" u="none" strike="noStrike" kern="0" cap="none" spc="0" normalizeH="0" baseline="0" noProof="0" dirty="0">
              <a:ln>
                <a:noFill/>
              </a:ln>
              <a:solidFill>
                <a:srgbClr val="469584"/>
              </a:solidFill>
              <a:effectLst/>
              <a:uLnTx/>
              <a:uFillTx/>
              <a:ea typeface="Helvetica Light"/>
              <a:cs typeface="Calibri Light" panose="020F0302020204030204" pitchFamily="34" charset="0"/>
              <a:sym typeface="Helvetica Light"/>
            </a:endParaRPr>
          </a:p>
        </p:txBody>
      </p:sp>
      <p:sp>
        <p:nvSpPr>
          <p:cNvPr id="32" name="25 Rectángulo redondeado"/>
          <p:cNvSpPr/>
          <p:nvPr/>
        </p:nvSpPr>
        <p:spPr>
          <a:xfrm>
            <a:off x="4339280" y="2771540"/>
            <a:ext cx="6234544" cy="726440"/>
          </a:xfrm>
          <a:prstGeom prst="roundRect">
            <a:avLst/>
          </a:prstGeom>
          <a:solidFill>
            <a:srgbClr val="006666"/>
          </a:solidFill>
          <a:ln w="3175" cap="flat" cmpd="sng" algn="ctr">
            <a:solidFill>
              <a:srgbClr val="404040"/>
            </a:solidFill>
            <a:prstDash val="solid"/>
          </a:ln>
          <a:effectLst/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18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Treball entorn la harmonització de les </a:t>
            </a:r>
            <a:r>
              <a:rPr kumimoji="0" lang="ca-E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ordenances</a:t>
            </a:r>
          </a:p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municipals</a:t>
            </a:r>
            <a:r>
              <a:rPr kumimoji="0" lang="ca-ES" sz="18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.</a:t>
            </a:r>
            <a:r>
              <a:rPr kumimoji="0" lang="ca-ES" sz="1800" b="1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 </a:t>
            </a:r>
            <a:r>
              <a:rPr kumimoji="0" lang="ca-ES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Impulsor</a:t>
            </a:r>
            <a:r>
              <a:rPr kumimoji="0" lang="ca-ES" sz="1800" b="1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: DGTM+ATM</a:t>
            </a:r>
            <a:endParaRPr kumimoji="0" lang="ca-ES" sz="1800" b="1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85000"/>
                </a:schemeClr>
              </a:solidFill>
              <a:effectLst/>
              <a:uLnTx/>
              <a:uFillTx/>
              <a:ea typeface="Helvetica Light"/>
              <a:cs typeface="Calibri Light" panose="020F0302020204030204" pitchFamily="34" charset="0"/>
              <a:sym typeface="Helvetica Light"/>
            </a:endParaRPr>
          </a:p>
        </p:txBody>
      </p:sp>
      <p:sp>
        <p:nvSpPr>
          <p:cNvPr id="33" name="26 Rectángulo redondeado"/>
          <p:cNvSpPr/>
          <p:nvPr/>
        </p:nvSpPr>
        <p:spPr>
          <a:xfrm>
            <a:off x="4324748" y="4346566"/>
            <a:ext cx="6234544" cy="1645841"/>
          </a:xfrm>
          <a:prstGeom prst="roundRect">
            <a:avLst/>
          </a:prstGeom>
          <a:solidFill>
            <a:srgbClr val="C4BDB1">
              <a:lumMod val="20000"/>
              <a:lumOff val="80000"/>
            </a:srgbClr>
          </a:solidFill>
          <a:ln w="3175" cap="flat" cmpd="sng" algn="ctr">
            <a:solidFill>
              <a:srgbClr val="404040"/>
            </a:solidFill>
            <a:prstDash val="solid"/>
          </a:ln>
          <a:effectLst/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1800" b="0" i="0" u="none" strike="noStrike" kern="0" cap="none" spc="0" normalizeH="0" baseline="0" noProof="0" dirty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Distribució d’última milla en vehicles eficients. </a:t>
            </a:r>
            <a:r>
              <a:rPr kumimoji="0" lang="ca-ES" sz="1800" b="0" i="0" u="none" strike="noStrike" kern="0" cap="none" spc="0" normalizeH="0" baseline="0" noProof="0" dirty="0" err="1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E-commece</a:t>
            </a:r>
            <a:r>
              <a:rPr kumimoji="0" lang="ca-ES" sz="1800" b="0" i="0" u="none" strike="noStrike" kern="0" cap="none" spc="0" normalizeH="0" baseline="0" noProof="0" dirty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 </a:t>
            </a:r>
            <a:r>
              <a:rPr kumimoji="0" lang="ca-E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i ‘pack </a:t>
            </a:r>
            <a:r>
              <a:rPr kumimoji="0" lang="ca-ES" sz="1800" b="0" i="0" u="none" strike="noStrike" kern="0" cap="none" spc="0" normalizeH="0" baseline="0" noProof="0" dirty="0" err="1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stations</a:t>
            </a:r>
            <a:r>
              <a:rPr kumimoji="0" lang="ca-ES" sz="1800" b="0" i="0" u="none" strike="noStrike" kern="0" cap="none" spc="0" normalizeH="0" baseline="0" noProof="0" dirty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’. Estudiar sistemes de regulació horària</a:t>
            </a:r>
          </a:p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1800" b="0" i="0" u="none" strike="noStrike" kern="0" cap="none" spc="0" normalizeH="0" baseline="0" noProof="0" dirty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estenent les bones pràctiques existents</a:t>
            </a:r>
          </a:p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1800" b="0" i="0" u="none" strike="noStrike" kern="0" cap="none" spc="0" normalizeH="0" baseline="0" noProof="0" dirty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(e</a:t>
            </a:r>
            <a:r>
              <a:rPr kumimoji="0" lang="ca-ES" sz="1800" b="0" i="1" u="none" strike="noStrike" kern="0" cap="none" spc="0" normalizeH="0" baseline="0" noProof="0" dirty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lement a integrar en el grup d’innovació (</a:t>
            </a:r>
            <a:r>
              <a:rPr kumimoji="0" lang="ca-ES" sz="1800" b="0" i="1" u="none" strike="noStrike" kern="0" cap="none" spc="0" normalizeH="0" baseline="0" noProof="0" dirty="0" err="1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App’s</a:t>
            </a:r>
            <a:r>
              <a:rPr kumimoji="0" lang="ca-ES" sz="1800" b="0" i="1" u="none" strike="noStrike" kern="0" cap="none" spc="0" normalizeH="0" baseline="0" noProof="0" dirty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))</a:t>
            </a:r>
          </a:p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1800" b="1" i="0" u="none" strike="noStrike" kern="0" cap="none" spc="0" normalizeH="0" baseline="0" noProof="0" dirty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Impulsor: Fundació Fòrum </a:t>
            </a:r>
            <a:r>
              <a:rPr kumimoji="0" lang="ca-ES" sz="1800" b="1" i="0" u="none" strike="noStrike" kern="0" cap="none" spc="0" normalizeH="0" baseline="0" noProof="0" dirty="0" err="1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Ambiental+BCL+AMB</a:t>
            </a:r>
            <a:endParaRPr kumimoji="0" lang="ca-ES" sz="1800" b="1" i="1" u="none" strike="noStrike" kern="0" cap="none" spc="0" normalizeH="0" baseline="0" noProof="0" dirty="0">
              <a:ln>
                <a:noFill/>
              </a:ln>
              <a:solidFill>
                <a:srgbClr val="469584"/>
              </a:solidFill>
              <a:effectLst/>
              <a:uLnTx/>
              <a:uFillTx/>
              <a:ea typeface="Helvetica Light"/>
              <a:cs typeface="Calibri Light" panose="020F0302020204030204" pitchFamily="34" charset="0"/>
              <a:sym typeface="Helvetica Light"/>
            </a:endParaRPr>
          </a:p>
        </p:txBody>
      </p:sp>
      <p:sp>
        <p:nvSpPr>
          <p:cNvPr id="34" name="27 Rectángulo redondeado"/>
          <p:cNvSpPr/>
          <p:nvPr/>
        </p:nvSpPr>
        <p:spPr>
          <a:xfrm>
            <a:off x="4339279" y="3561409"/>
            <a:ext cx="6220013" cy="726440"/>
          </a:xfrm>
          <a:prstGeom prst="roundRect">
            <a:avLst/>
          </a:prstGeom>
          <a:solidFill>
            <a:srgbClr val="C4BDB1">
              <a:lumMod val="20000"/>
              <a:lumOff val="80000"/>
            </a:srgbClr>
          </a:solidFill>
          <a:ln w="3175" cap="flat" cmpd="sng" algn="ctr">
            <a:solidFill>
              <a:srgbClr val="404040"/>
            </a:solidFill>
            <a:prstDash val="solid"/>
          </a:ln>
          <a:effectLst/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1800" b="0" i="0" u="none" strike="noStrike" kern="0" cap="none" spc="0" normalizeH="0" baseline="0" noProof="0" dirty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Sistemes de distribució nocturna silenciosa </a:t>
            </a:r>
            <a:r>
              <a:rPr kumimoji="0" lang="ca-E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i</a:t>
            </a:r>
          </a:p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no </a:t>
            </a:r>
            <a:r>
              <a:rPr kumimoji="0" lang="ca-E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contaminant. </a:t>
            </a:r>
            <a:r>
              <a:rPr kumimoji="0" lang="ca-E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Impulsor</a:t>
            </a:r>
            <a:r>
              <a:rPr kumimoji="0" lang="ca-ES" sz="1800" b="1" i="0" u="none" strike="noStrike" kern="0" cap="none" spc="0" normalizeH="0" baseline="0" noProof="0" dirty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: </a:t>
            </a:r>
            <a:r>
              <a:rPr kumimoji="0" lang="ca-ES" sz="18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Aj</a:t>
            </a:r>
            <a:r>
              <a:rPr kumimoji="0" lang="ca-E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 </a:t>
            </a:r>
            <a:r>
              <a:rPr kumimoji="0" lang="ca-ES" sz="1800" b="1" i="0" u="none" strike="noStrike" kern="0" cap="none" spc="0" normalizeH="0" baseline="0" noProof="0" dirty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de Barcelona (Mobilitat)</a:t>
            </a:r>
            <a:endParaRPr kumimoji="0" lang="ca-ES" sz="1800" b="1" i="0" u="none" strike="noStrike" kern="0" cap="none" spc="0" normalizeH="0" baseline="0" noProof="0" dirty="0">
              <a:ln>
                <a:noFill/>
              </a:ln>
              <a:solidFill>
                <a:srgbClr val="469584"/>
              </a:solidFill>
              <a:effectLst/>
              <a:uLnTx/>
              <a:uFillTx/>
              <a:ea typeface="Helvetica Light"/>
              <a:cs typeface="Calibri Light" panose="020F0302020204030204" pitchFamily="34" charset="0"/>
              <a:sym typeface="Helvetica Light"/>
            </a:endParaRPr>
          </a:p>
        </p:txBody>
      </p:sp>
      <p:sp>
        <p:nvSpPr>
          <p:cNvPr id="35" name="20 Rectángulo redondeado"/>
          <p:cNvSpPr/>
          <p:nvPr/>
        </p:nvSpPr>
        <p:spPr>
          <a:xfrm>
            <a:off x="593725" y="1715718"/>
            <a:ext cx="3550229" cy="1066959"/>
          </a:xfrm>
          <a:prstGeom prst="roundRect">
            <a:avLst/>
          </a:prstGeom>
          <a:solidFill>
            <a:srgbClr val="006666"/>
          </a:solidFill>
          <a:ln w="3175" cap="flat" cmpd="sng" algn="ctr">
            <a:solidFill>
              <a:srgbClr val="404040"/>
            </a:solidFill>
            <a:prstDash val="solid"/>
          </a:ln>
          <a:effectLst/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2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GRUP 1</a:t>
            </a:r>
          </a:p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2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DUM</a:t>
            </a:r>
          </a:p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Impulsor: DGTM</a:t>
            </a:r>
            <a:endParaRPr kumimoji="0" lang="ca-ES" sz="16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Helvetica Light"/>
              <a:cs typeface="Calibri Light" panose="020F0302020204030204" pitchFamily="34" charset="0"/>
              <a:sym typeface="Helvetica Light"/>
            </a:endParaRPr>
          </a:p>
        </p:txBody>
      </p:sp>
      <p:sp>
        <p:nvSpPr>
          <p:cNvPr id="36" name="20 Rectángulo redondeado"/>
          <p:cNvSpPr/>
          <p:nvPr/>
        </p:nvSpPr>
        <p:spPr>
          <a:xfrm>
            <a:off x="593726" y="5769374"/>
            <a:ext cx="3550228" cy="1237218"/>
          </a:xfrm>
          <a:prstGeom prst="roundRect">
            <a:avLst/>
          </a:prstGeom>
          <a:noFill/>
          <a:ln w="3175" cap="flat" cmpd="sng" algn="ctr">
            <a:solidFill>
              <a:srgbClr val="404040"/>
            </a:solidFill>
            <a:prstDash val="solid"/>
          </a:ln>
          <a:effectLst/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1800" b="0" i="0" u="none" strike="noStrike" kern="0" cap="none" spc="0" normalizeH="0" baseline="0" noProof="0" dirty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GRUP 2</a:t>
            </a:r>
          </a:p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1600" b="1" i="0" u="none" strike="noStrike" kern="0" cap="none" spc="0" normalizeH="0" baseline="0" noProof="0" dirty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Infraestructures per a</a:t>
            </a:r>
          </a:p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1600" b="1" i="0" u="none" strike="noStrike" kern="0" cap="none" spc="0" normalizeH="0" baseline="0" noProof="0" dirty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vehicles </a:t>
            </a:r>
            <a:r>
              <a:rPr kumimoji="0" lang="ca-E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pesants</a:t>
            </a:r>
          </a:p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Impulsor</a:t>
            </a:r>
            <a:r>
              <a:rPr kumimoji="0" lang="ca-ES" sz="1600" b="0" i="0" u="none" strike="noStrike" kern="0" cap="none" spc="0" normalizeH="0" baseline="0" noProof="0" dirty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: CIMALSA</a:t>
            </a:r>
            <a:endParaRPr kumimoji="0" lang="ca-ES" sz="1600" b="0" i="0" u="none" strike="noStrike" kern="0" cap="none" spc="0" normalizeH="0" baseline="0" noProof="0" dirty="0">
              <a:ln>
                <a:noFill/>
              </a:ln>
              <a:solidFill>
                <a:srgbClr val="398471"/>
              </a:solidFill>
              <a:effectLst/>
              <a:uLnTx/>
              <a:uFillTx/>
              <a:ea typeface="Helvetica Light"/>
              <a:cs typeface="Calibri Light" panose="020F0302020204030204" pitchFamily="34" charset="0"/>
              <a:sym typeface="Helvetica Light"/>
            </a:endParaRPr>
          </a:p>
        </p:txBody>
      </p:sp>
      <p:sp>
        <p:nvSpPr>
          <p:cNvPr id="37" name="20 Rectángulo redondeado"/>
          <p:cNvSpPr/>
          <p:nvPr/>
        </p:nvSpPr>
        <p:spPr>
          <a:xfrm>
            <a:off x="593725" y="7102850"/>
            <a:ext cx="3550229" cy="1237218"/>
          </a:xfrm>
          <a:prstGeom prst="roundRect">
            <a:avLst/>
          </a:prstGeom>
          <a:noFill/>
          <a:ln w="3175" cap="flat" cmpd="sng" algn="ctr">
            <a:solidFill>
              <a:srgbClr val="404040"/>
            </a:solidFill>
            <a:prstDash val="solid"/>
          </a:ln>
          <a:effectLst/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1800" b="0" i="0" u="none" strike="noStrike" kern="0" cap="none" spc="0" normalizeH="0" baseline="0" noProof="0" dirty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GRUP 3</a:t>
            </a:r>
          </a:p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1600" b="1" i="0" u="none" strike="noStrike" kern="0" cap="none" spc="0" normalizeH="0" baseline="0" noProof="0" dirty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Plataforma integrat tecnològica</a:t>
            </a:r>
          </a:p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d’informació</a:t>
            </a:r>
          </a:p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Impulsor</a:t>
            </a:r>
            <a:r>
              <a:rPr kumimoji="0" lang="ca-ES" sz="1600" b="0" i="0" u="none" strike="noStrike" kern="0" cap="none" spc="0" normalizeH="0" baseline="0" noProof="0" dirty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: BSM</a:t>
            </a:r>
            <a:endParaRPr kumimoji="0" lang="ca-ES" sz="1600" b="0" i="0" u="none" strike="noStrike" kern="0" cap="none" spc="0" normalizeH="0" baseline="0" noProof="0" dirty="0">
              <a:ln>
                <a:noFill/>
              </a:ln>
              <a:solidFill>
                <a:srgbClr val="398471"/>
              </a:solidFill>
              <a:effectLst/>
              <a:uLnTx/>
              <a:uFillTx/>
              <a:ea typeface="Helvetica Light"/>
              <a:cs typeface="Calibri Light" panose="020F0302020204030204" pitchFamily="34" charset="0"/>
              <a:sym typeface="Helvetica Light"/>
            </a:endParaRPr>
          </a:p>
        </p:txBody>
      </p:sp>
      <p:sp>
        <p:nvSpPr>
          <p:cNvPr id="38" name="27 Rectángulo redondeado"/>
          <p:cNvSpPr/>
          <p:nvPr/>
        </p:nvSpPr>
        <p:spPr>
          <a:xfrm>
            <a:off x="11054148" y="2928244"/>
            <a:ext cx="2048740" cy="658336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1600" b="0" i="0" u="none" strike="noStrike" kern="0" cap="none" spc="0" normalizeH="0" baseline="0" noProof="0" dirty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Anàlisi horaris, soroll i tipologia de vials</a:t>
            </a:r>
          </a:p>
        </p:txBody>
      </p:sp>
      <p:sp>
        <p:nvSpPr>
          <p:cNvPr id="39" name="27 Rectángulo redondeado"/>
          <p:cNvSpPr/>
          <p:nvPr/>
        </p:nvSpPr>
        <p:spPr>
          <a:xfrm>
            <a:off x="11103012" y="2102027"/>
            <a:ext cx="2008164" cy="658336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1600" b="0" i="0" u="none" strike="noStrike" kern="0" cap="none" spc="0" normalizeH="0" baseline="0" noProof="0" dirty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Anàlisi tipologia servei i tipus de vehicle</a:t>
            </a:r>
          </a:p>
        </p:txBody>
      </p:sp>
      <p:sp>
        <p:nvSpPr>
          <p:cNvPr id="40" name="27 Rectángulo redondeado"/>
          <p:cNvSpPr/>
          <p:nvPr/>
        </p:nvSpPr>
        <p:spPr>
          <a:xfrm>
            <a:off x="11040480" y="7392292"/>
            <a:ext cx="2133228" cy="658336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1600" b="0" i="0" u="none" strike="noStrike" kern="0" cap="none" spc="0" normalizeH="0" baseline="0" noProof="0" dirty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Anàlisi </a:t>
            </a:r>
            <a:r>
              <a:rPr kumimoji="0" lang="ca-E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de</a:t>
            </a:r>
          </a:p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possible </a:t>
            </a:r>
            <a:r>
              <a:rPr kumimoji="0" lang="ca-ES" sz="1600" b="0" i="0" u="none" strike="noStrike" kern="0" cap="none" spc="0" normalizeH="0" baseline="0" noProof="0" dirty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cs typeface="Calibri Light" panose="020F0302020204030204" pitchFamily="34" charset="0"/>
                <a:sym typeface="Helvetica Neue Light"/>
              </a:rPr>
              <a:t>APP</a:t>
            </a:r>
          </a:p>
        </p:txBody>
      </p:sp>
      <p:sp>
        <p:nvSpPr>
          <p:cNvPr id="41" name="Rectángulo redondeado 1"/>
          <p:cNvSpPr/>
          <p:nvPr/>
        </p:nvSpPr>
        <p:spPr>
          <a:xfrm>
            <a:off x="4227085" y="1528550"/>
            <a:ext cx="6429870" cy="4525328"/>
          </a:xfrm>
          <a:prstGeom prst="roundRect">
            <a:avLst>
              <a:gd name="adj" fmla="val 3254"/>
            </a:avLst>
          </a:prstGeom>
          <a:noFill/>
          <a:ln w="3175" cap="flat">
            <a:solidFill>
              <a:srgbClr val="404040"/>
            </a:solidFill>
            <a:prstDash val="solid"/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noAutofit/>
          </a:bodyPr>
          <a:lstStyle/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a-ES" sz="2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42" name="Rectángulo redondeado 2"/>
          <p:cNvSpPr/>
          <p:nvPr/>
        </p:nvSpPr>
        <p:spPr>
          <a:xfrm>
            <a:off x="10994624" y="3738204"/>
            <a:ext cx="2179084" cy="775832"/>
          </a:xfrm>
          <a:prstGeom prst="roundRect">
            <a:avLst/>
          </a:prstGeom>
          <a:noFill/>
          <a:ln w="6350" cap="flat">
            <a:solidFill>
              <a:srgbClr val="404040"/>
            </a:solidFill>
            <a:prstDash val="dash"/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a-ES" sz="2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43" name="Rectángulo redondeado 20"/>
          <p:cNvSpPr/>
          <p:nvPr/>
        </p:nvSpPr>
        <p:spPr>
          <a:xfrm>
            <a:off x="10994624" y="7358736"/>
            <a:ext cx="2179084" cy="775832"/>
          </a:xfrm>
          <a:prstGeom prst="roundRect">
            <a:avLst/>
          </a:prstGeom>
          <a:noFill/>
          <a:ln w="6350" cap="flat">
            <a:solidFill>
              <a:srgbClr val="404040"/>
            </a:solidFill>
            <a:prstDash val="solid"/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a-ES" sz="2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cxnSp>
        <p:nvCxnSpPr>
          <p:cNvPr id="44" name="Conector recto de flecha 43"/>
          <p:cNvCxnSpPr>
            <a:stCxn id="42" idx="2"/>
            <a:endCxn id="43" idx="0"/>
          </p:cNvCxnSpPr>
          <p:nvPr/>
        </p:nvCxnSpPr>
        <p:spPr>
          <a:xfrm>
            <a:off x="12084166" y="4514036"/>
            <a:ext cx="0" cy="2844700"/>
          </a:xfrm>
          <a:prstGeom prst="straightConnector1">
            <a:avLst/>
          </a:prstGeom>
          <a:noFill/>
          <a:ln w="34925" cap="flat">
            <a:solidFill>
              <a:srgbClr val="398471"/>
            </a:solidFill>
            <a:prstDash val="solid"/>
            <a:miter lim="400000"/>
            <a:tailEnd type="arrow"/>
          </a:ln>
          <a:effectLst/>
        </p:spPr>
      </p:cxnSp>
      <p:sp>
        <p:nvSpPr>
          <p:cNvPr id="45" name="Rectángulo redondeado 24"/>
          <p:cNvSpPr/>
          <p:nvPr/>
        </p:nvSpPr>
        <p:spPr>
          <a:xfrm>
            <a:off x="10980336" y="2861511"/>
            <a:ext cx="2179084" cy="775832"/>
          </a:xfrm>
          <a:prstGeom prst="roundRect">
            <a:avLst/>
          </a:prstGeom>
          <a:noFill/>
          <a:ln w="6350" cap="flat">
            <a:solidFill>
              <a:srgbClr val="404040"/>
            </a:solidFill>
            <a:prstDash val="solid"/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a-ES" sz="2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46" name="Rectángulo redondeado 25"/>
          <p:cNvSpPr/>
          <p:nvPr/>
        </p:nvSpPr>
        <p:spPr>
          <a:xfrm>
            <a:off x="10994624" y="2027961"/>
            <a:ext cx="2179084" cy="775832"/>
          </a:xfrm>
          <a:prstGeom prst="roundRect">
            <a:avLst/>
          </a:prstGeom>
          <a:noFill/>
          <a:ln w="6350" cap="flat">
            <a:solidFill>
              <a:srgbClr val="404040"/>
            </a:solidFill>
            <a:prstDash val="solid"/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a-ES" sz="2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47" name="Rectángulo redondeado 23"/>
          <p:cNvSpPr/>
          <p:nvPr/>
        </p:nvSpPr>
        <p:spPr>
          <a:xfrm>
            <a:off x="10899089" y="1819481"/>
            <a:ext cx="2382469" cy="3020370"/>
          </a:xfrm>
          <a:prstGeom prst="roundRect">
            <a:avLst>
              <a:gd name="adj" fmla="val 6335"/>
            </a:avLst>
          </a:prstGeom>
          <a:noFill/>
          <a:ln w="12700" cap="flat">
            <a:solidFill>
              <a:srgbClr val="404040"/>
            </a:solidFill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a-ES" sz="2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cxnSp>
        <p:nvCxnSpPr>
          <p:cNvPr id="48" name="Conector recto de flecha 47"/>
          <p:cNvCxnSpPr>
            <a:stCxn id="32" idx="3"/>
          </p:cNvCxnSpPr>
          <p:nvPr/>
        </p:nvCxnSpPr>
        <p:spPr>
          <a:xfrm>
            <a:off x="10573824" y="3134760"/>
            <a:ext cx="325266" cy="0"/>
          </a:xfrm>
          <a:prstGeom prst="straightConnector1">
            <a:avLst/>
          </a:prstGeom>
          <a:noFill/>
          <a:ln w="34925" cap="flat">
            <a:solidFill>
              <a:srgbClr val="398471"/>
            </a:solidFill>
            <a:prstDash val="solid"/>
            <a:miter lim="400000"/>
            <a:tailEnd type="arrow"/>
          </a:ln>
          <a:effectLst/>
        </p:spPr>
      </p:cxnSp>
      <p:cxnSp>
        <p:nvCxnSpPr>
          <p:cNvPr id="49" name="Conector recto de flecha 48"/>
          <p:cNvCxnSpPr>
            <a:stCxn id="37" idx="3"/>
            <a:endCxn id="43" idx="1"/>
          </p:cNvCxnSpPr>
          <p:nvPr/>
        </p:nvCxnSpPr>
        <p:spPr>
          <a:xfrm>
            <a:off x="4143954" y="7721459"/>
            <a:ext cx="6850670" cy="25193"/>
          </a:xfrm>
          <a:prstGeom prst="straightConnector1">
            <a:avLst/>
          </a:prstGeom>
          <a:noFill/>
          <a:ln w="34925" cap="flat">
            <a:solidFill>
              <a:srgbClr val="398471"/>
            </a:solidFill>
            <a:prstDash val="solid"/>
            <a:miter lim="400000"/>
            <a:tailEnd type="arrow"/>
          </a:ln>
          <a:effectLst/>
        </p:spPr>
      </p:cxnSp>
    </p:spTree>
    <p:extLst>
      <p:ext uri="{BB962C8B-B14F-4D97-AF65-F5344CB8AC3E}">
        <p14:creationId xmlns:p14="http://schemas.microsoft.com/office/powerpoint/2010/main" val="677759691"/>
      </p:ext>
    </p:extLst>
  </p:cSld>
  <p:clrMapOvr>
    <a:masterClrMapping/>
  </p:clrMapOvr>
  <p:transition spd="slow">
    <p:push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593725" y="921263"/>
            <a:ext cx="125662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a-ES" sz="2400" b="1" dirty="0">
                <a:solidFill>
                  <a:srgbClr val="006666"/>
                </a:solidFill>
                <a:latin typeface="Arial Normal" charset="0"/>
                <a:cs typeface="Arial Normal" charset="0"/>
              </a:rPr>
              <a:t>Grup de treball dins la Taula del Sector Logístic i la DUM</a:t>
            </a:r>
          </a:p>
        </p:txBody>
      </p:sp>
      <p:sp>
        <p:nvSpPr>
          <p:cNvPr id="22" name="23 Rectángulo redondeado"/>
          <p:cNvSpPr/>
          <p:nvPr/>
        </p:nvSpPr>
        <p:spPr>
          <a:xfrm>
            <a:off x="793520" y="1865800"/>
            <a:ext cx="12366459" cy="5592763"/>
          </a:xfrm>
          <a:prstGeom prst="roundRect">
            <a:avLst>
              <a:gd name="adj" fmla="val 8686"/>
            </a:avLst>
          </a:prstGeom>
          <a:solidFill>
            <a:srgbClr val="FFFFFF"/>
          </a:solidFill>
          <a:ln w="25400" cap="flat" cmpd="sng" algn="ctr">
            <a:solidFill>
              <a:srgbClr val="398471"/>
            </a:solidFill>
            <a:prstDash val="solid"/>
          </a:ln>
          <a:effectLst/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latin typeface="Helvetica Neue Black Condensed"/>
                <a:sym typeface="Helvetica Neue Light"/>
              </a:rPr>
              <a:t>Elements inicials </a:t>
            </a:r>
            <a:r>
              <a:rPr kumimoji="0" lang="ca-ES" sz="2800" b="1" i="0" u="none" strike="noStrike" kern="0" cap="none" spc="0" normalizeH="0" baseline="0" noProof="0" dirty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latin typeface="Helvetica Neue Black Condensed"/>
                <a:sym typeface="Helvetica Neue Light"/>
              </a:rPr>
              <a:t>a tractar en aquesta ordenança tipus</a:t>
            </a:r>
          </a:p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a-ES" sz="2800" b="1" i="0" u="none" strike="noStrike" kern="0" cap="none" spc="0" normalizeH="0" baseline="0" noProof="0" dirty="0">
              <a:ln>
                <a:noFill/>
              </a:ln>
              <a:solidFill>
                <a:srgbClr val="398471"/>
              </a:solidFill>
              <a:effectLst/>
              <a:uLnTx/>
              <a:uFillTx/>
              <a:latin typeface="Helvetica Neue Black Condensed"/>
              <a:sym typeface="Helvetica Neue Light"/>
            </a:endParaRPr>
          </a:p>
          <a:p>
            <a:pPr marL="0" marR="0" lvl="0" indent="0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a-ES" sz="2000" b="1" i="1" u="none" strike="noStrike" kern="0" cap="none" spc="0" normalizeH="0" baseline="0" noProof="0" dirty="0">
                <a:ln>
                  <a:noFill/>
                </a:ln>
                <a:solidFill>
                  <a:srgbClr val="DCDEE0">
                    <a:lumMod val="50000"/>
                  </a:srgbClr>
                </a:solidFill>
                <a:effectLst/>
                <a:uLnTx/>
                <a:uFillTx/>
                <a:latin typeface="Helvetica Light"/>
                <a:ea typeface="Helvetica Light"/>
                <a:cs typeface="Helvetica Light"/>
                <a:sym typeface="Helvetica Light"/>
              </a:rPr>
              <a:t> </a:t>
            </a:r>
            <a:r>
              <a:rPr kumimoji="0" lang="ca-ES" sz="2400" b="1" i="1" u="none" strike="noStrike" kern="0" cap="none" spc="0" normalizeH="0" baseline="0" noProof="0" dirty="0">
                <a:ln>
                  <a:noFill/>
                </a:ln>
                <a:solidFill>
                  <a:srgbClr val="DCDEE0">
                    <a:lumMod val="50000"/>
                  </a:srgbClr>
                </a:solidFill>
                <a:effectLst/>
                <a:uLnTx/>
                <a:uFillTx/>
                <a:latin typeface="Helvetica Light"/>
                <a:ea typeface="Helvetica Light"/>
                <a:cs typeface="Helvetica Light"/>
                <a:sym typeface="Helvetica Light"/>
              </a:rPr>
              <a:t>Regulació d’horaris</a:t>
            </a:r>
          </a:p>
          <a:p>
            <a:pPr marL="0" marR="0" lvl="0" indent="0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a-ES" sz="2400" b="1" i="1" u="none" strike="noStrike" kern="0" cap="none" spc="0" normalizeH="0" baseline="0" noProof="0" dirty="0">
              <a:ln>
                <a:noFill/>
              </a:ln>
              <a:solidFill>
                <a:srgbClr val="DCDEE0">
                  <a:lumMod val="50000"/>
                </a:srgbClr>
              </a:solidFill>
              <a:effectLst/>
              <a:uLnTx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  <a:p>
            <a:pPr marL="0" marR="0" lvl="0" indent="0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a-ES" sz="2400" b="1" i="1" u="none" strike="noStrike" kern="0" cap="none" spc="0" normalizeH="0" baseline="0" noProof="0" dirty="0">
                <a:ln>
                  <a:noFill/>
                </a:ln>
                <a:solidFill>
                  <a:srgbClr val="DCDEE0">
                    <a:lumMod val="50000"/>
                  </a:srgbClr>
                </a:solidFill>
                <a:effectLst/>
                <a:uLnTx/>
                <a:uFillTx/>
                <a:latin typeface="Helvetica Light"/>
                <a:ea typeface="Helvetica Light"/>
                <a:cs typeface="Helvetica Light"/>
                <a:sym typeface="Helvetica Light"/>
              </a:rPr>
              <a:t> Regulació segons la tipologia de vials</a:t>
            </a:r>
          </a:p>
          <a:p>
            <a:pPr marL="0" marR="0" lvl="0" indent="0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a-ES" sz="2400" b="1" i="1" u="none" strike="noStrike" kern="0" cap="none" spc="0" normalizeH="0" baseline="0" noProof="0" dirty="0">
              <a:ln>
                <a:noFill/>
              </a:ln>
              <a:solidFill>
                <a:srgbClr val="DCDEE0">
                  <a:lumMod val="50000"/>
                </a:srgbClr>
              </a:solidFill>
              <a:effectLst/>
              <a:uLnTx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  <a:p>
            <a:pPr marL="0" marR="0" lvl="0" indent="0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a-ES" sz="2400" b="1" i="1" u="none" strike="noStrike" kern="0" cap="none" spc="0" normalizeH="0" baseline="0" noProof="0" dirty="0">
                <a:ln>
                  <a:noFill/>
                </a:ln>
                <a:solidFill>
                  <a:srgbClr val="DCDEE0">
                    <a:lumMod val="50000"/>
                  </a:srgbClr>
                </a:solidFill>
                <a:effectLst/>
                <a:uLnTx/>
                <a:uFillTx/>
                <a:latin typeface="Helvetica Light"/>
                <a:ea typeface="Helvetica Light"/>
                <a:cs typeface="Helvetica Light"/>
                <a:sym typeface="Helvetica Light"/>
              </a:rPr>
              <a:t> Soroll</a:t>
            </a:r>
          </a:p>
          <a:p>
            <a:pPr marL="0" marR="0" lvl="0" indent="0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2400" b="1" i="1" u="none" strike="noStrike" kern="0" cap="none" spc="0" normalizeH="0" baseline="0" noProof="0" dirty="0">
                <a:ln>
                  <a:noFill/>
                </a:ln>
                <a:solidFill>
                  <a:srgbClr val="DCDEE0">
                    <a:lumMod val="50000"/>
                  </a:srgbClr>
                </a:solidFill>
                <a:effectLst/>
                <a:uLnTx/>
                <a:uFillTx/>
                <a:latin typeface="Helvetica Light"/>
                <a:ea typeface="Helvetica Light"/>
                <a:cs typeface="Helvetica Light"/>
                <a:sym typeface="Helvetica Light"/>
              </a:rPr>
              <a:t> </a:t>
            </a:r>
          </a:p>
          <a:p>
            <a:pPr marL="0" marR="0" lvl="0" indent="0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a-ES" sz="2400" b="1" i="1" u="none" strike="noStrike" kern="0" cap="none" spc="0" normalizeH="0" baseline="0" noProof="0" dirty="0">
                <a:ln>
                  <a:noFill/>
                </a:ln>
                <a:solidFill>
                  <a:srgbClr val="DCDEE0">
                    <a:lumMod val="50000"/>
                  </a:srgbClr>
                </a:solidFill>
                <a:effectLst/>
                <a:uLnTx/>
                <a:uFillTx/>
                <a:latin typeface="Helvetica Light"/>
                <a:ea typeface="Helvetica Light"/>
                <a:cs typeface="Helvetica Light"/>
                <a:sym typeface="Helvetica Light"/>
              </a:rPr>
              <a:t> Regulació segons el tipus de servei</a:t>
            </a:r>
          </a:p>
          <a:p>
            <a:pPr marL="0" marR="0" lvl="0" indent="0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a-ES" sz="2400" b="1" i="1" u="none" strike="noStrike" kern="0" cap="none" spc="0" normalizeH="0" baseline="0" noProof="0" dirty="0">
              <a:ln>
                <a:noFill/>
              </a:ln>
              <a:solidFill>
                <a:srgbClr val="DCDEE0">
                  <a:lumMod val="50000"/>
                </a:srgbClr>
              </a:solidFill>
              <a:effectLst/>
              <a:uLnTx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  <a:p>
            <a:pPr marL="0" marR="0" lvl="0" indent="0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a-ES" sz="2400" b="1" i="1" u="none" strike="noStrike" kern="0" cap="none" spc="0" normalizeH="0" baseline="0" noProof="0" dirty="0">
                <a:ln>
                  <a:noFill/>
                </a:ln>
                <a:solidFill>
                  <a:srgbClr val="DCDEE0">
                    <a:lumMod val="50000"/>
                  </a:srgbClr>
                </a:solidFill>
                <a:effectLst/>
                <a:uLnTx/>
                <a:uFillTx/>
                <a:latin typeface="Helvetica Light"/>
                <a:ea typeface="Helvetica Light"/>
                <a:cs typeface="Helvetica Light"/>
                <a:sym typeface="Helvetica Light"/>
              </a:rPr>
              <a:t> Regulació del tipus de vehicle</a:t>
            </a:r>
          </a:p>
          <a:p>
            <a:pPr marL="0" marR="0" lvl="0" indent="0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a-ES" sz="2400" b="1" i="1" u="none" strike="noStrike" kern="0" cap="none" spc="0" normalizeH="0" baseline="0" noProof="0" dirty="0">
              <a:ln>
                <a:noFill/>
              </a:ln>
              <a:solidFill>
                <a:srgbClr val="DCDEE0">
                  <a:lumMod val="50000"/>
                </a:srgbClr>
              </a:solidFill>
              <a:effectLst/>
              <a:uLnTx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  <a:p>
            <a:pPr marL="0" marR="0" lvl="0" indent="0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a-ES" sz="2400" b="1" i="1" u="none" strike="noStrike" kern="0" cap="none" spc="0" normalizeH="0" baseline="0" noProof="0" dirty="0">
                <a:ln>
                  <a:noFill/>
                </a:ln>
                <a:solidFill>
                  <a:srgbClr val="DCDEE0">
                    <a:lumMod val="50000"/>
                  </a:srgbClr>
                </a:solidFill>
                <a:effectLst/>
                <a:uLnTx/>
                <a:uFillTx/>
                <a:latin typeface="Helvetica Light"/>
                <a:ea typeface="Helvetica Light"/>
                <a:cs typeface="Helvetica Light"/>
                <a:sym typeface="Helvetica Light"/>
              </a:rPr>
              <a:t> Criteris de funcionament tecnològic. (Possible </a:t>
            </a:r>
            <a:r>
              <a:rPr kumimoji="0" lang="ca-ES" sz="2400" b="1" i="1" u="none" strike="noStrike" kern="0" cap="none" spc="0" normalizeH="0" baseline="0" noProof="0" dirty="0" err="1">
                <a:ln>
                  <a:noFill/>
                </a:ln>
                <a:solidFill>
                  <a:srgbClr val="DCDEE0">
                    <a:lumMod val="50000"/>
                  </a:srgbClr>
                </a:solidFill>
                <a:effectLst/>
                <a:uLnTx/>
                <a:uFillTx/>
                <a:latin typeface="Helvetica Light"/>
                <a:ea typeface="Helvetica Light"/>
                <a:cs typeface="Helvetica Light"/>
                <a:sym typeface="Helvetica Light"/>
              </a:rPr>
              <a:t>App</a:t>
            </a:r>
            <a:r>
              <a:rPr kumimoji="0" lang="ca-ES" sz="2400" b="1" i="1" u="none" strike="noStrike" kern="0" cap="none" spc="0" normalizeH="0" baseline="0" noProof="0" dirty="0">
                <a:ln>
                  <a:noFill/>
                </a:ln>
                <a:solidFill>
                  <a:srgbClr val="DCDEE0">
                    <a:lumMod val="50000"/>
                  </a:srgbClr>
                </a:solidFill>
                <a:effectLst/>
                <a:uLnTx/>
                <a:uFillTx/>
                <a:latin typeface="Helvetica Light"/>
                <a:ea typeface="Helvetica Light"/>
                <a:cs typeface="Helvetica Light"/>
                <a:sym typeface="Helvetica Light"/>
              </a:rPr>
              <a:t> d’informació als usuaris)</a:t>
            </a:r>
          </a:p>
          <a:p>
            <a:pPr marL="0" marR="0" lvl="0" indent="0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2000" b="1" i="1" u="none" strike="noStrike" kern="0" cap="none" spc="0" normalizeH="0" baseline="0" noProof="0" dirty="0">
                <a:ln>
                  <a:noFill/>
                </a:ln>
                <a:solidFill>
                  <a:srgbClr val="DCDEE0">
                    <a:lumMod val="50000"/>
                  </a:srgbClr>
                </a:solidFill>
                <a:effectLst/>
                <a:uLnTx/>
                <a:uFillTx/>
                <a:latin typeface="Helvetica Light"/>
                <a:ea typeface="Helvetica Light"/>
                <a:cs typeface="Helvetica Light"/>
                <a:sym typeface="Helvetica Light"/>
              </a:rPr>
              <a:t> </a:t>
            </a:r>
          </a:p>
        </p:txBody>
      </p:sp>
      <p:sp>
        <p:nvSpPr>
          <p:cNvPr id="23" name="Rectángulo redondeado 4"/>
          <p:cNvSpPr/>
          <p:nvPr/>
        </p:nvSpPr>
        <p:spPr>
          <a:xfrm>
            <a:off x="571195" y="4994967"/>
            <a:ext cx="12690764" cy="1357745"/>
          </a:xfrm>
          <a:prstGeom prst="roundRect">
            <a:avLst/>
          </a:prstGeom>
          <a:noFill/>
          <a:ln w="19050" cap="flat">
            <a:solidFill>
              <a:srgbClr val="398471"/>
            </a:solidFill>
            <a:prstDash val="dash"/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a-ES" sz="2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24" name="Rectángulo redondeado 5"/>
          <p:cNvSpPr/>
          <p:nvPr/>
        </p:nvSpPr>
        <p:spPr>
          <a:xfrm>
            <a:off x="571195" y="2766563"/>
            <a:ext cx="12769273" cy="2160000"/>
          </a:xfrm>
          <a:prstGeom prst="roundRect">
            <a:avLst/>
          </a:prstGeom>
          <a:noFill/>
          <a:ln w="19050" cap="flat">
            <a:solidFill>
              <a:srgbClr val="398471"/>
            </a:solidFill>
            <a:prstDash val="dash"/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a-ES" sz="2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458687425"/>
      </p:ext>
    </p:extLst>
  </p:cSld>
  <p:clrMapOvr>
    <a:masterClrMapping/>
  </p:clrMapOvr>
  <p:transition spd="slow">
    <p:push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ángulo redondeado 25"/>
          <p:cNvSpPr/>
          <p:nvPr/>
        </p:nvSpPr>
        <p:spPr>
          <a:xfrm>
            <a:off x="759244" y="2243303"/>
            <a:ext cx="3812756" cy="522129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6350" cap="flat">
            <a:solidFill>
              <a:srgbClr val="398471"/>
            </a:solidFill>
            <a:prstDash val="solid"/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a-ES" sz="2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19" name="Rectángulo redondeado 25"/>
          <p:cNvSpPr/>
          <p:nvPr/>
        </p:nvSpPr>
        <p:spPr>
          <a:xfrm>
            <a:off x="9347722" y="2248219"/>
            <a:ext cx="3812756" cy="522129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6350" cap="flat">
            <a:solidFill>
              <a:srgbClr val="398471"/>
            </a:solidFill>
            <a:prstDash val="solid"/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a-ES" sz="2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20" name="Rectángulo redondeado 25"/>
          <p:cNvSpPr/>
          <p:nvPr/>
        </p:nvSpPr>
        <p:spPr>
          <a:xfrm>
            <a:off x="5134602" y="2238387"/>
            <a:ext cx="3812756" cy="522129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6350" cap="flat">
            <a:solidFill>
              <a:srgbClr val="398471"/>
            </a:solidFill>
            <a:prstDash val="solid"/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a-ES" sz="2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593725" y="921263"/>
            <a:ext cx="125662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a-ES" sz="2400" b="1" dirty="0">
                <a:solidFill>
                  <a:srgbClr val="006666"/>
                </a:solidFill>
                <a:latin typeface="Arial Normal" charset="0"/>
                <a:cs typeface="Arial Normal" charset="0"/>
              </a:rPr>
              <a:t>La Distribució Urbana de Mercaderies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989878" y="1631229"/>
            <a:ext cx="12170101" cy="400110"/>
          </a:xfrm>
          <a:prstGeom prst="rect">
            <a:avLst/>
          </a:prstGeom>
          <a:noFill/>
        </p:spPr>
        <p:txBody>
          <a:bodyPr wrap="square" numCol="1" rtlCol="0" anchor="t">
            <a:spAutoFit/>
          </a:bodyPr>
          <a:lstStyle/>
          <a:p>
            <a:pPr lvl="0" defTabSz="91440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ca-ES" sz="2000" b="1" u="sng" dirty="0" smtClean="0">
                <a:solidFill>
                  <a:srgbClr val="404040"/>
                </a:solidFill>
                <a:latin typeface="Arial" charset="0"/>
                <a:ea typeface="Arial" charset="0"/>
                <a:cs typeface="Arial" charset="0"/>
              </a:rPr>
              <a:t>Membres dels subgrups de treball</a:t>
            </a:r>
            <a:endParaRPr lang="ca-ES" sz="2000" dirty="0">
              <a:solidFill>
                <a:srgbClr val="404040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0" name="27 Rectángulo redondeado"/>
          <p:cNvSpPr/>
          <p:nvPr/>
        </p:nvSpPr>
        <p:spPr>
          <a:xfrm>
            <a:off x="5161940" y="2327033"/>
            <a:ext cx="3746090" cy="385921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1600" b="0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Calibri Light" panose="020F0302020204030204" pitchFamily="34" charset="0"/>
                <a:cs typeface="Calibri Light" panose="020F0302020204030204" pitchFamily="34" charset="0"/>
                <a:sym typeface="Helvetica Neue Light"/>
              </a:rPr>
              <a:t>Anàlisi horaris, soroll i tipologia de vials</a:t>
            </a:r>
          </a:p>
        </p:txBody>
      </p:sp>
      <p:sp>
        <p:nvSpPr>
          <p:cNvPr id="11" name="27 Rectángulo redondeado"/>
          <p:cNvSpPr/>
          <p:nvPr/>
        </p:nvSpPr>
        <p:spPr>
          <a:xfrm>
            <a:off x="766917" y="2326727"/>
            <a:ext cx="3790334" cy="385921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1600" b="0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Calibri Light" panose="020F0302020204030204" pitchFamily="34" charset="0"/>
                <a:cs typeface="Calibri Light" panose="020F0302020204030204" pitchFamily="34" charset="0"/>
                <a:sym typeface="Helvetica Neue Light"/>
              </a:rPr>
              <a:t>Anàlisi tipologia servei i tipus de vehicle</a:t>
            </a:r>
          </a:p>
        </p:txBody>
      </p:sp>
      <p:sp>
        <p:nvSpPr>
          <p:cNvPr id="12" name="27 Rectángulo redondeado"/>
          <p:cNvSpPr/>
          <p:nvPr/>
        </p:nvSpPr>
        <p:spPr>
          <a:xfrm>
            <a:off x="9365229" y="2322320"/>
            <a:ext cx="3764237" cy="385921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1600" b="0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Calibri Light" panose="020F0302020204030204" pitchFamily="34" charset="0"/>
                <a:cs typeface="Calibri Light" panose="020F0302020204030204" pitchFamily="34" charset="0"/>
                <a:sym typeface="Helvetica Neue Light"/>
              </a:rPr>
              <a:t>Anàlisi de possible APP</a:t>
            </a:r>
          </a:p>
        </p:txBody>
      </p:sp>
      <p:sp>
        <p:nvSpPr>
          <p:cNvPr id="18" name="Rectángulo redondeado 23"/>
          <p:cNvSpPr/>
          <p:nvPr/>
        </p:nvSpPr>
        <p:spPr>
          <a:xfrm>
            <a:off x="368490" y="2123768"/>
            <a:ext cx="12949304" cy="6194322"/>
          </a:xfrm>
          <a:prstGeom prst="roundRect">
            <a:avLst>
              <a:gd name="adj" fmla="val 2525"/>
            </a:avLst>
          </a:prstGeom>
          <a:noFill/>
          <a:ln w="12700" cap="flat">
            <a:solidFill>
              <a:srgbClr val="398471"/>
            </a:solidFill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noAutofit/>
          </a:bodyPr>
          <a:lstStyle/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a-ES" sz="2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66917" y="2934121"/>
            <a:ext cx="380508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a-ES" sz="1800" dirty="0">
                <a:solidFill>
                  <a:srgbClr val="404040"/>
                </a:solidFill>
              </a:rPr>
              <a:t>Daniel </a:t>
            </a:r>
            <a:r>
              <a:rPr lang="ca-ES" sz="1800" dirty="0" smtClean="0">
                <a:solidFill>
                  <a:srgbClr val="404040"/>
                </a:solidFill>
              </a:rPr>
              <a:t>Latorre</a:t>
            </a:r>
            <a:endParaRPr lang="ca-ES" sz="1600" dirty="0" smtClean="0">
              <a:solidFill>
                <a:srgbClr val="404040"/>
              </a:solidFill>
            </a:endParaRPr>
          </a:p>
          <a:p>
            <a:pPr algn="ctr"/>
            <a:r>
              <a:rPr lang="ca-ES" sz="1200" dirty="0" smtClean="0">
                <a:solidFill>
                  <a:srgbClr val="404040"/>
                </a:solidFill>
              </a:rPr>
              <a:t>(</a:t>
            </a:r>
            <a:r>
              <a:rPr lang="ca-ES" sz="1200" dirty="0" err="1" smtClean="0">
                <a:solidFill>
                  <a:srgbClr val="404040"/>
                </a:solidFill>
              </a:rPr>
              <a:t>Uno</a:t>
            </a:r>
            <a:r>
              <a:rPr lang="ca-ES" sz="1200" dirty="0" smtClean="0">
                <a:solidFill>
                  <a:srgbClr val="404040"/>
                </a:solidFill>
              </a:rPr>
              <a:t> Logística)</a:t>
            </a:r>
          </a:p>
          <a:p>
            <a:pPr algn="ctr"/>
            <a:endParaRPr lang="ca-ES" sz="1200" dirty="0" smtClean="0">
              <a:solidFill>
                <a:srgbClr val="404040"/>
              </a:solidFill>
            </a:endParaRPr>
          </a:p>
          <a:p>
            <a:pPr algn="ctr"/>
            <a:r>
              <a:rPr lang="ca-ES" sz="1800" dirty="0" smtClean="0">
                <a:solidFill>
                  <a:srgbClr val="404040"/>
                </a:solidFill>
              </a:rPr>
              <a:t>Ramon </a:t>
            </a:r>
            <a:r>
              <a:rPr lang="ca-ES" sz="1800" dirty="0" err="1" smtClean="0">
                <a:solidFill>
                  <a:srgbClr val="404040"/>
                </a:solidFill>
              </a:rPr>
              <a:t>Cosials</a:t>
            </a:r>
            <a:endParaRPr lang="ca-ES" sz="1800" dirty="0">
              <a:solidFill>
                <a:srgbClr val="404040"/>
              </a:solidFill>
            </a:endParaRPr>
          </a:p>
          <a:p>
            <a:pPr algn="ctr"/>
            <a:r>
              <a:rPr lang="ca-ES" sz="1200" dirty="0" smtClean="0">
                <a:solidFill>
                  <a:srgbClr val="404040"/>
                </a:solidFill>
              </a:rPr>
              <a:t>(</a:t>
            </a:r>
            <a:r>
              <a:rPr lang="ca-ES" sz="1200" dirty="0" err="1" smtClean="0">
                <a:solidFill>
                  <a:srgbClr val="404040"/>
                </a:solidFill>
              </a:rPr>
              <a:t>Catalonia</a:t>
            </a:r>
            <a:r>
              <a:rPr lang="ca-ES" sz="1200" dirty="0" smtClean="0">
                <a:solidFill>
                  <a:srgbClr val="404040"/>
                </a:solidFill>
              </a:rPr>
              <a:t> Logístics)</a:t>
            </a:r>
          </a:p>
          <a:p>
            <a:pPr algn="ctr"/>
            <a:endParaRPr lang="ca-ES" sz="1200" dirty="0" smtClean="0">
              <a:solidFill>
                <a:srgbClr val="404040"/>
              </a:solidFill>
            </a:endParaRPr>
          </a:p>
          <a:p>
            <a:pPr algn="ctr"/>
            <a:r>
              <a:rPr lang="ca-ES" sz="1800" dirty="0" smtClean="0">
                <a:solidFill>
                  <a:srgbClr val="404040"/>
                </a:solidFill>
              </a:rPr>
              <a:t>Salvador Serra</a:t>
            </a:r>
          </a:p>
          <a:p>
            <a:pPr algn="ctr"/>
            <a:r>
              <a:rPr lang="ca-ES" sz="1200" dirty="0" smtClean="0">
                <a:solidFill>
                  <a:srgbClr val="404040"/>
                </a:solidFill>
              </a:rPr>
              <a:t>(Ajuntament </a:t>
            </a:r>
            <a:r>
              <a:rPr lang="ca-ES" sz="1200" dirty="0">
                <a:solidFill>
                  <a:srgbClr val="404040"/>
                </a:solidFill>
              </a:rPr>
              <a:t>de </a:t>
            </a:r>
            <a:r>
              <a:rPr lang="ca-ES" sz="1200" dirty="0" smtClean="0">
                <a:solidFill>
                  <a:srgbClr val="404040"/>
                </a:solidFill>
              </a:rPr>
              <a:t>Mataró)</a:t>
            </a:r>
          </a:p>
          <a:p>
            <a:pPr algn="ctr"/>
            <a:endParaRPr lang="ca-ES" sz="1200" dirty="0">
              <a:solidFill>
                <a:srgbClr val="404040"/>
              </a:solidFill>
            </a:endParaRPr>
          </a:p>
          <a:p>
            <a:pPr algn="ctr"/>
            <a:r>
              <a:rPr lang="ca-ES" sz="1800" dirty="0">
                <a:solidFill>
                  <a:srgbClr val="404040"/>
                </a:solidFill>
              </a:rPr>
              <a:t>Manuel </a:t>
            </a:r>
            <a:r>
              <a:rPr lang="ca-ES" sz="1800" dirty="0" err="1" smtClean="0">
                <a:solidFill>
                  <a:srgbClr val="404040"/>
                </a:solidFill>
              </a:rPr>
              <a:t>Sabariego</a:t>
            </a:r>
            <a:endParaRPr lang="ca-ES" sz="1800" dirty="0">
              <a:solidFill>
                <a:srgbClr val="404040"/>
              </a:solidFill>
            </a:endParaRPr>
          </a:p>
          <a:p>
            <a:pPr algn="ctr"/>
            <a:r>
              <a:rPr lang="ca-ES" sz="1200" dirty="0" smtClean="0">
                <a:solidFill>
                  <a:srgbClr val="404040"/>
                </a:solidFill>
              </a:rPr>
              <a:t>(Ajuntament </a:t>
            </a:r>
            <a:r>
              <a:rPr lang="ca-ES" sz="1200" dirty="0">
                <a:solidFill>
                  <a:srgbClr val="404040"/>
                </a:solidFill>
              </a:rPr>
              <a:t>de </a:t>
            </a:r>
            <a:r>
              <a:rPr lang="ca-ES" sz="1200" dirty="0" smtClean="0">
                <a:solidFill>
                  <a:srgbClr val="404040"/>
                </a:solidFill>
              </a:rPr>
              <a:t>l’Hospitalet)</a:t>
            </a:r>
          </a:p>
          <a:p>
            <a:pPr algn="ctr"/>
            <a:endParaRPr lang="ca-ES" sz="1200" dirty="0">
              <a:solidFill>
                <a:srgbClr val="404040"/>
              </a:solidFill>
            </a:endParaRPr>
          </a:p>
          <a:p>
            <a:pPr algn="ctr"/>
            <a:r>
              <a:rPr lang="ca-ES" sz="1800" dirty="0" smtClean="0">
                <a:solidFill>
                  <a:srgbClr val="404040"/>
                </a:solidFill>
              </a:rPr>
              <a:t>Marc Nicolàs</a:t>
            </a:r>
          </a:p>
          <a:p>
            <a:pPr algn="ctr"/>
            <a:r>
              <a:rPr lang="ca-ES" sz="1200" dirty="0" smtClean="0">
                <a:solidFill>
                  <a:srgbClr val="404040"/>
                </a:solidFill>
              </a:rPr>
              <a:t>(AECOC)</a:t>
            </a:r>
            <a:endParaRPr lang="ca-ES" sz="1200" dirty="0">
              <a:solidFill>
                <a:srgbClr val="404040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5205158" y="2934121"/>
            <a:ext cx="380508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a-ES" sz="1800" dirty="0">
                <a:solidFill>
                  <a:srgbClr val="404040"/>
                </a:solidFill>
              </a:rPr>
              <a:t>Daniel </a:t>
            </a:r>
            <a:r>
              <a:rPr lang="ca-ES" sz="1800" dirty="0" smtClean="0">
                <a:solidFill>
                  <a:srgbClr val="404040"/>
                </a:solidFill>
              </a:rPr>
              <a:t>Latorre</a:t>
            </a:r>
            <a:endParaRPr lang="ca-ES" sz="1600" dirty="0" smtClean="0">
              <a:solidFill>
                <a:srgbClr val="404040"/>
              </a:solidFill>
            </a:endParaRPr>
          </a:p>
          <a:p>
            <a:pPr algn="ctr"/>
            <a:r>
              <a:rPr lang="ca-ES" sz="1200" dirty="0" smtClean="0">
                <a:solidFill>
                  <a:srgbClr val="404040"/>
                </a:solidFill>
              </a:rPr>
              <a:t>(</a:t>
            </a:r>
            <a:r>
              <a:rPr lang="ca-ES" sz="1200" dirty="0" err="1" smtClean="0">
                <a:solidFill>
                  <a:srgbClr val="404040"/>
                </a:solidFill>
              </a:rPr>
              <a:t>Uno</a:t>
            </a:r>
            <a:r>
              <a:rPr lang="ca-ES" sz="1200" dirty="0" smtClean="0">
                <a:solidFill>
                  <a:srgbClr val="404040"/>
                </a:solidFill>
              </a:rPr>
              <a:t> Logística)</a:t>
            </a:r>
          </a:p>
          <a:p>
            <a:pPr algn="ctr"/>
            <a:endParaRPr lang="ca-ES" sz="1200" dirty="0" smtClean="0">
              <a:solidFill>
                <a:srgbClr val="404040"/>
              </a:solidFill>
            </a:endParaRPr>
          </a:p>
          <a:p>
            <a:pPr algn="ctr"/>
            <a:r>
              <a:rPr lang="ca-ES" sz="1800" dirty="0" smtClean="0">
                <a:solidFill>
                  <a:srgbClr val="404040"/>
                </a:solidFill>
              </a:rPr>
              <a:t>Ramon </a:t>
            </a:r>
            <a:r>
              <a:rPr lang="ca-ES" sz="1800" dirty="0" err="1" smtClean="0">
                <a:solidFill>
                  <a:srgbClr val="404040"/>
                </a:solidFill>
              </a:rPr>
              <a:t>Cosials</a:t>
            </a:r>
            <a:endParaRPr lang="ca-ES" sz="1800" dirty="0">
              <a:solidFill>
                <a:srgbClr val="404040"/>
              </a:solidFill>
            </a:endParaRPr>
          </a:p>
          <a:p>
            <a:pPr algn="ctr"/>
            <a:r>
              <a:rPr lang="ca-ES" sz="1200" dirty="0" smtClean="0">
                <a:solidFill>
                  <a:srgbClr val="404040"/>
                </a:solidFill>
              </a:rPr>
              <a:t>(</a:t>
            </a:r>
            <a:r>
              <a:rPr lang="ca-ES" sz="1200" dirty="0" err="1" smtClean="0">
                <a:solidFill>
                  <a:srgbClr val="404040"/>
                </a:solidFill>
              </a:rPr>
              <a:t>Catalonia</a:t>
            </a:r>
            <a:r>
              <a:rPr lang="ca-ES" sz="1200" dirty="0" smtClean="0">
                <a:solidFill>
                  <a:srgbClr val="404040"/>
                </a:solidFill>
              </a:rPr>
              <a:t> Logístics)</a:t>
            </a:r>
          </a:p>
          <a:p>
            <a:pPr algn="ctr"/>
            <a:endParaRPr lang="ca-ES" sz="1200" dirty="0" smtClean="0">
              <a:solidFill>
                <a:srgbClr val="404040"/>
              </a:solidFill>
            </a:endParaRPr>
          </a:p>
          <a:p>
            <a:pPr algn="ctr"/>
            <a:r>
              <a:rPr lang="ca-ES" sz="1800" dirty="0" smtClean="0">
                <a:solidFill>
                  <a:srgbClr val="404040"/>
                </a:solidFill>
              </a:rPr>
              <a:t>Salvador Serra</a:t>
            </a:r>
          </a:p>
          <a:p>
            <a:pPr algn="ctr"/>
            <a:r>
              <a:rPr lang="ca-ES" sz="1200" dirty="0" smtClean="0">
                <a:solidFill>
                  <a:srgbClr val="404040"/>
                </a:solidFill>
              </a:rPr>
              <a:t>(Ajuntament </a:t>
            </a:r>
            <a:r>
              <a:rPr lang="ca-ES" sz="1200" dirty="0">
                <a:solidFill>
                  <a:srgbClr val="404040"/>
                </a:solidFill>
              </a:rPr>
              <a:t>de </a:t>
            </a:r>
            <a:r>
              <a:rPr lang="ca-ES" sz="1200" dirty="0" smtClean="0">
                <a:solidFill>
                  <a:srgbClr val="404040"/>
                </a:solidFill>
              </a:rPr>
              <a:t>Mataró)</a:t>
            </a:r>
          </a:p>
          <a:p>
            <a:pPr algn="ctr"/>
            <a:endParaRPr lang="ca-ES" sz="1200" dirty="0">
              <a:solidFill>
                <a:srgbClr val="404040"/>
              </a:solidFill>
            </a:endParaRPr>
          </a:p>
          <a:p>
            <a:pPr algn="ctr"/>
            <a:r>
              <a:rPr lang="ca-ES" sz="1800" dirty="0">
                <a:solidFill>
                  <a:srgbClr val="404040"/>
                </a:solidFill>
              </a:rPr>
              <a:t>Manuel </a:t>
            </a:r>
            <a:r>
              <a:rPr lang="ca-ES" sz="1800" dirty="0" err="1" smtClean="0">
                <a:solidFill>
                  <a:srgbClr val="404040"/>
                </a:solidFill>
              </a:rPr>
              <a:t>Sabariego</a:t>
            </a:r>
            <a:endParaRPr lang="ca-ES" sz="1800" dirty="0">
              <a:solidFill>
                <a:srgbClr val="404040"/>
              </a:solidFill>
            </a:endParaRPr>
          </a:p>
          <a:p>
            <a:pPr algn="ctr"/>
            <a:r>
              <a:rPr lang="ca-ES" sz="1200" dirty="0" smtClean="0">
                <a:solidFill>
                  <a:srgbClr val="404040"/>
                </a:solidFill>
              </a:rPr>
              <a:t>(Ajuntament </a:t>
            </a:r>
            <a:r>
              <a:rPr lang="ca-ES" sz="1200" dirty="0">
                <a:solidFill>
                  <a:srgbClr val="404040"/>
                </a:solidFill>
              </a:rPr>
              <a:t>de </a:t>
            </a:r>
            <a:r>
              <a:rPr lang="ca-ES" sz="1200" dirty="0" smtClean="0">
                <a:solidFill>
                  <a:srgbClr val="404040"/>
                </a:solidFill>
              </a:rPr>
              <a:t>l’Hospitalet)</a:t>
            </a:r>
          </a:p>
          <a:p>
            <a:pPr algn="ctr"/>
            <a:endParaRPr lang="ca-ES" sz="1200" dirty="0">
              <a:solidFill>
                <a:srgbClr val="404040"/>
              </a:solidFill>
            </a:endParaRPr>
          </a:p>
          <a:p>
            <a:pPr algn="ctr"/>
            <a:r>
              <a:rPr lang="ca-ES" sz="1800" dirty="0" smtClean="0">
                <a:solidFill>
                  <a:srgbClr val="404040"/>
                </a:solidFill>
              </a:rPr>
              <a:t>Marc Nicolàs</a:t>
            </a:r>
          </a:p>
          <a:p>
            <a:pPr algn="ctr"/>
            <a:r>
              <a:rPr lang="ca-ES" sz="1200" dirty="0" smtClean="0">
                <a:solidFill>
                  <a:srgbClr val="404040"/>
                </a:solidFill>
              </a:rPr>
              <a:t>(AECOC)</a:t>
            </a:r>
            <a:endParaRPr lang="ca-ES" sz="1200" dirty="0">
              <a:solidFill>
                <a:srgbClr val="404040"/>
              </a:solidFill>
            </a:endParaRPr>
          </a:p>
          <a:p>
            <a:pPr algn="ctr"/>
            <a:endParaRPr lang="ca-ES" sz="1200" dirty="0" smtClean="0">
              <a:solidFill>
                <a:srgbClr val="404040"/>
              </a:solidFill>
            </a:endParaRPr>
          </a:p>
          <a:p>
            <a:pPr algn="ctr"/>
            <a:r>
              <a:rPr lang="ca-ES" sz="1800" dirty="0" err="1" smtClean="0">
                <a:solidFill>
                  <a:srgbClr val="404040"/>
                </a:solidFill>
              </a:rPr>
              <a:t>Evaristo</a:t>
            </a:r>
            <a:r>
              <a:rPr lang="ca-ES" sz="1800" dirty="0" smtClean="0">
                <a:solidFill>
                  <a:srgbClr val="404040"/>
                </a:solidFill>
              </a:rPr>
              <a:t> </a:t>
            </a:r>
            <a:r>
              <a:rPr lang="ca-ES" sz="1800" dirty="0" err="1" smtClean="0">
                <a:solidFill>
                  <a:srgbClr val="404040"/>
                </a:solidFill>
              </a:rPr>
              <a:t>Magaña</a:t>
            </a:r>
            <a:endParaRPr lang="ca-ES" sz="1800" dirty="0">
              <a:solidFill>
                <a:srgbClr val="404040"/>
              </a:solidFill>
            </a:endParaRPr>
          </a:p>
          <a:p>
            <a:pPr algn="ctr"/>
            <a:r>
              <a:rPr lang="ca-ES" sz="1200" dirty="0" smtClean="0">
                <a:solidFill>
                  <a:srgbClr val="404040"/>
                </a:solidFill>
              </a:rPr>
              <a:t>(ASTAC)</a:t>
            </a:r>
          </a:p>
          <a:p>
            <a:pPr algn="ctr"/>
            <a:endParaRPr lang="ca-ES" sz="1200" dirty="0">
              <a:solidFill>
                <a:srgbClr val="404040"/>
              </a:solidFill>
            </a:endParaRPr>
          </a:p>
          <a:p>
            <a:pPr algn="ctr"/>
            <a:r>
              <a:rPr lang="ca-ES" sz="1800" dirty="0">
                <a:solidFill>
                  <a:srgbClr val="404040"/>
                </a:solidFill>
              </a:rPr>
              <a:t>Yolanda </a:t>
            </a:r>
            <a:r>
              <a:rPr lang="ca-ES" sz="1800" dirty="0" smtClean="0">
                <a:solidFill>
                  <a:srgbClr val="404040"/>
                </a:solidFill>
              </a:rPr>
              <a:t>Redondo</a:t>
            </a:r>
          </a:p>
          <a:p>
            <a:pPr algn="ctr"/>
            <a:r>
              <a:rPr lang="ca-ES" sz="1200" dirty="0" smtClean="0">
                <a:solidFill>
                  <a:srgbClr val="404040"/>
                </a:solidFill>
              </a:rPr>
              <a:t>(TRANSCALIT)</a:t>
            </a:r>
          </a:p>
          <a:p>
            <a:pPr algn="ctr"/>
            <a:endParaRPr lang="ca-ES" sz="1200" dirty="0">
              <a:solidFill>
                <a:srgbClr val="404040"/>
              </a:solidFill>
            </a:endParaRPr>
          </a:p>
          <a:p>
            <a:pPr algn="ctr"/>
            <a:r>
              <a:rPr lang="ca-ES" sz="1800" dirty="0">
                <a:solidFill>
                  <a:srgbClr val="404040"/>
                </a:solidFill>
              </a:rPr>
              <a:t>Susana Gil </a:t>
            </a:r>
            <a:r>
              <a:rPr lang="ca-ES" sz="1800" dirty="0" smtClean="0">
                <a:solidFill>
                  <a:srgbClr val="404040"/>
                </a:solidFill>
              </a:rPr>
              <a:t>López - </a:t>
            </a:r>
            <a:r>
              <a:rPr lang="ca-ES" sz="1800" dirty="0">
                <a:solidFill>
                  <a:srgbClr val="404040"/>
                </a:solidFill>
              </a:rPr>
              <a:t>Albert Garcia </a:t>
            </a:r>
            <a:endParaRPr lang="ca-ES" sz="1800" dirty="0">
              <a:solidFill>
                <a:srgbClr val="404040"/>
              </a:solidFill>
            </a:endParaRPr>
          </a:p>
          <a:p>
            <a:pPr algn="ctr"/>
            <a:r>
              <a:rPr lang="ca-ES" sz="1200" dirty="0" smtClean="0">
                <a:solidFill>
                  <a:srgbClr val="404040"/>
                </a:solidFill>
              </a:rPr>
              <a:t>DGQA </a:t>
            </a:r>
            <a:r>
              <a:rPr lang="ca-ES" sz="1200" dirty="0">
                <a:solidFill>
                  <a:srgbClr val="404040"/>
                </a:solidFill>
              </a:rPr>
              <a:t>(TES</a:t>
            </a:r>
            <a:r>
              <a:rPr lang="ca-ES" sz="1200" dirty="0" smtClean="0">
                <a:solidFill>
                  <a:srgbClr val="404040"/>
                </a:solidFill>
              </a:rPr>
              <a:t>)</a:t>
            </a:r>
            <a:endParaRPr lang="ca-ES" sz="1200" dirty="0">
              <a:solidFill>
                <a:srgbClr val="404040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9324383" y="2936248"/>
            <a:ext cx="3805083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a-ES" sz="1800">
                <a:solidFill>
                  <a:srgbClr val="404040"/>
                </a:solidFill>
              </a:rPr>
              <a:t>Daniel </a:t>
            </a:r>
            <a:r>
              <a:rPr lang="ca-ES" sz="1800" smtClean="0">
                <a:solidFill>
                  <a:srgbClr val="404040"/>
                </a:solidFill>
              </a:rPr>
              <a:t>Latorre</a:t>
            </a:r>
            <a:endParaRPr lang="ca-ES" sz="1600" smtClean="0">
              <a:solidFill>
                <a:srgbClr val="404040"/>
              </a:solidFill>
            </a:endParaRPr>
          </a:p>
          <a:p>
            <a:pPr algn="ctr"/>
            <a:r>
              <a:rPr lang="ca-ES" sz="1200" smtClean="0">
                <a:solidFill>
                  <a:srgbClr val="404040"/>
                </a:solidFill>
              </a:rPr>
              <a:t>(Uno Logística)</a:t>
            </a:r>
          </a:p>
          <a:p>
            <a:pPr algn="ctr"/>
            <a:endParaRPr lang="ca-ES" sz="1200" smtClean="0">
              <a:solidFill>
                <a:srgbClr val="404040"/>
              </a:solidFill>
            </a:endParaRPr>
          </a:p>
          <a:p>
            <a:pPr algn="ctr"/>
            <a:r>
              <a:rPr lang="ca-ES" sz="1800" smtClean="0">
                <a:solidFill>
                  <a:srgbClr val="404040"/>
                </a:solidFill>
              </a:rPr>
              <a:t>Ramon Cosials</a:t>
            </a:r>
            <a:endParaRPr lang="ca-ES" sz="1800">
              <a:solidFill>
                <a:srgbClr val="404040"/>
              </a:solidFill>
            </a:endParaRPr>
          </a:p>
          <a:p>
            <a:pPr algn="ctr"/>
            <a:r>
              <a:rPr lang="ca-ES" sz="1200" smtClean="0">
                <a:solidFill>
                  <a:srgbClr val="404040"/>
                </a:solidFill>
              </a:rPr>
              <a:t>(Catalonia Logístics)</a:t>
            </a:r>
          </a:p>
          <a:p>
            <a:pPr algn="ctr"/>
            <a:endParaRPr lang="ca-ES" sz="1200">
              <a:solidFill>
                <a:srgbClr val="404040"/>
              </a:solidFill>
            </a:endParaRPr>
          </a:p>
          <a:p>
            <a:pPr algn="ctr"/>
            <a:r>
              <a:rPr lang="ca-ES" sz="1800">
                <a:solidFill>
                  <a:srgbClr val="404040"/>
                </a:solidFill>
              </a:rPr>
              <a:t>Marc </a:t>
            </a:r>
            <a:r>
              <a:rPr lang="ca-ES" sz="1800" smtClean="0">
                <a:solidFill>
                  <a:srgbClr val="404040"/>
                </a:solidFill>
              </a:rPr>
              <a:t>Iglesias</a:t>
            </a:r>
          </a:p>
          <a:p>
            <a:pPr algn="ctr"/>
            <a:r>
              <a:rPr lang="ca-ES" sz="1200" smtClean="0">
                <a:solidFill>
                  <a:srgbClr val="404040"/>
                </a:solidFill>
              </a:rPr>
              <a:t>(AMB)</a:t>
            </a:r>
            <a:endParaRPr lang="ca-ES" sz="1200">
              <a:solidFill>
                <a:srgbClr val="40404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8524355"/>
      </p:ext>
    </p:extLst>
  </p:cSld>
  <p:clrMapOvr>
    <a:masterClrMapping/>
  </p:clrMapOvr>
  <p:transition spd="slow">
    <p:push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593725" y="921263"/>
            <a:ext cx="125662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a-ES" sz="2400" b="1" dirty="0">
                <a:solidFill>
                  <a:srgbClr val="006666"/>
                </a:solidFill>
                <a:latin typeface="Arial Normal" charset="0"/>
                <a:cs typeface="Arial Normal" charset="0"/>
              </a:rPr>
              <a:t>La Distribució Urbana de Mercaderies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989878" y="1631229"/>
            <a:ext cx="12170101" cy="400110"/>
          </a:xfrm>
          <a:prstGeom prst="rect">
            <a:avLst/>
          </a:prstGeom>
          <a:noFill/>
        </p:spPr>
        <p:txBody>
          <a:bodyPr wrap="square" numCol="1" rtlCol="0" anchor="t">
            <a:spAutoFit/>
          </a:bodyPr>
          <a:lstStyle/>
          <a:p>
            <a:pPr lvl="0" defTabSz="91440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ca-ES" sz="2000" b="1" u="sng" dirty="0">
                <a:solidFill>
                  <a:srgbClr val="404040"/>
                </a:solidFill>
                <a:latin typeface="Arial" charset="0"/>
                <a:ea typeface="Arial" charset="0"/>
                <a:cs typeface="Arial" charset="0"/>
              </a:rPr>
              <a:t>Calendari de treball del Grup de treball</a:t>
            </a:r>
            <a:endParaRPr lang="ca-ES" sz="2000" dirty="0">
              <a:solidFill>
                <a:srgbClr val="404040"/>
              </a:solidFill>
              <a:latin typeface="Arial" charset="0"/>
              <a:ea typeface="Arial" charset="0"/>
              <a:cs typeface="Arial" charset="0"/>
            </a:endParaRPr>
          </a:p>
        </p:txBody>
      </p:sp>
      <p:graphicFrame>
        <p:nvGraphicFramePr>
          <p:cNvPr id="8" name="Tab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1579359"/>
              </p:ext>
            </p:extLst>
          </p:nvPr>
        </p:nvGraphicFramePr>
        <p:xfrm>
          <a:off x="268942" y="2433484"/>
          <a:ext cx="13087048" cy="4691036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5394439">
                  <a:extLst>
                    <a:ext uri="{9D8B030D-6E8A-4147-A177-3AD203B41FA5}">
                      <a16:colId xmlns="" xmlns:a16="http://schemas.microsoft.com/office/drawing/2014/main" val="4082901893"/>
                    </a:ext>
                  </a:extLst>
                </a:gridCol>
                <a:gridCol w="2404854">
                  <a:extLst>
                    <a:ext uri="{9D8B030D-6E8A-4147-A177-3AD203B41FA5}">
                      <a16:colId xmlns="" xmlns:a16="http://schemas.microsoft.com/office/drawing/2014/main" val="1237682670"/>
                    </a:ext>
                  </a:extLst>
                </a:gridCol>
                <a:gridCol w="2474259">
                  <a:extLst>
                    <a:ext uri="{9D8B030D-6E8A-4147-A177-3AD203B41FA5}">
                      <a16:colId xmlns="" xmlns:a16="http://schemas.microsoft.com/office/drawing/2014/main" val="3394227"/>
                    </a:ext>
                  </a:extLst>
                </a:gridCol>
                <a:gridCol w="2813496">
                  <a:extLst>
                    <a:ext uri="{9D8B030D-6E8A-4147-A177-3AD203B41FA5}">
                      <a16:colId xmlns="" xmlns:a16="http://schemas.microsoft.com/office/drawing/2014/main" val="2211058290"/>
                    </a:ext>
                  </a:extLst>
                </a:gridCol>
              </a:tblGrid>
              <a:tr h="743794">
                <a:tc>
                  <a:txBody>
                    <a:bodyPr/>
                    <a:lstStyle/>
                    <a:p>
                      <a:pPr algn="ctr"/>
                      <a:r>
                        <a:rPr lang="ca-ES" sz="1800" dirty="0">
                          <a:solidFill>
                            <a:srgbClr val="404040"/>
                          </a:solidFill>
                        </a:rPr>
                        <a:t>Accions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800" b="0" i="0" noProof="0" dirty="0">
                          <a:solidFill>
                            <a:srgbClr val="404040"/>
                          </a:solidFill>
                        </a:rPr>
                        <a:t>Octubre-Desembre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800" b="0" i="0" noProof="0" dirty="0" smtClean="0">
                          <a:solidFill>
                            <a:srgbClr val="404040"/>
                          </a:solidFill>
                        </a:rPr>
                        <a:t>Gener-Juny</a:t>
                      </a:r>
                      <a:endParaRPr lang="ca-ES" sz="1800" b="0" i="0" noProof="0" dirty="0">
                        <a:solidFill>
                          <a:srgbClr val="40404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800" b="0" i="0" noProof="0" dirty="0" smtClean="0">
                          <a:solidFill>
                            <a:srgbClr val="404040"/>
                          </a:solidFill>
                        </a:rPr>
                        <a:t>Juliol-Desembre</a:t>
                      </a:r>
                      <a:endParaRPr lang="ca-ES" sz="1800" b="0" i="0" noProof="0" dirty="0">
                        <a:solidFill>
                          <a:srgbClr val="40404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3571112911"/>
                  </a:ext>
                </a:extLst>
              </a:tr>
              <a:tr h="1090906">
                <a:tc>
                  <a:txBody>
                    <a:bodyPr/>
                    <a:lstStyle/>
                    <a:p>
                      <a:pPr algn="l"/>
                      <a:r>
                        <a:rPr lang="ca-ES" sz="1800" dirty="0">
                          <a:solidFill>
                            <a:srgbClr val="404040"/>
                          </a:solidFill>
                        </a:rPr>
                        <a:t>Grup d’anàlisi horaris,</a:t>
                      </a:r>
                      <a:r>
                        <a:rPr lang="ca-ES" sz="1800" baseline="0" dirty="0">
                          <a:solidFill>
                            <a:srgbClr val="404040"/>
                          </a:solidFill>
                        </a:rPr>
                        <a:t> soroll i tipologia de vials</a:t>
                      </a:r>
                      <a:endParaRPr lang="ca-ES" sz="1800" dirty="0">
                        <a:solidFill>
                          <a:srgbClr val="404040"/>
                        </a:solidFill>
                      </a:endParaRPr>
                    </a:p>
                  </a:txBody>
                  <a:tcPr anchor="ctr"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ca-ES" sz="1800" b="0" dirty="0">
                          <a:solidFill>
                            <a:srgbClr val="404040"/>
                          </a:solidFill>
                        </a:rPr>
                        <a:t>Primera</a:t>
                      </a:r>
                      <a:r>
                        <a:rPr lang="ca-ES" sz="1800" b="0" baseline="0" dirty="0">
                          <a:solidFill>
                            <a:srgbClr val="404040"/>
                          </a:solidFill>
                        </a:rPr>
                        <a:t> reunió del grup de treball complert</a:t>
                      </a:r>
                    </a:p>
                    <a:p>
                      <a:pPr algn="ctr"/>
                      <a:r>
                        <a:rPr lang="ca-ES" sz="1600" b="1" baseline="0" dirty="0">
                          <a:solidFill>
                            <a:srgbClr val="404040"/>
                          </a:solidFill>
                        </a:rPr>
                        <a:t>(15/11/2016)</a:t>
                      </a:r>
                      <a:endParaRPr lang="ca-ES" sz="1600" b="1" dirty="0">
                        <a:solidFill>
                          <a:srgbClr val="404040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ca-ES" sz="1800" b="0" dirty="0">
                          <a:solidFill>
                            <a:srgbClr val="404040"/>
                          </a:solidFill>
                        </a:rPr>
                        <a:t>Inici</a:t>
                      </a:r>
                      <a:r>
                        <a:rPr lang="ca-ES" sz="1800" b="0" baseline="0" dirty="0">
                          <a:solidFill>
                            <a:srgbClr val="404040"/>
                          </a:solidFill>
                        </a:rPr>
                        <a:t> dels treballs amb l’anàlisi i proposta de regulació d’aspectes a incloure</a:t>
                      </a:r>
                    </a:p>
                    <a:p>
                      <a:pPr algn="ctr"/>
                      <a:endParaRPr lang="ca-ES" sz="1800" b="0" baseline="0" dirty="0">
                        <a:solidFill>
                          <a:srgbClr val="404040"/>
                        </a:solidFill>
                      </a:endParaRPr>
                    </a:p>
                    <a:p>
                      <a:pPr marL="0" marR="0" lvl="0" indent="0" algn="ctr" defTabSz="65311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800" b="0" baseline="0" dirty="0">
                          <a:solidFill>
                            <a:srgbClr val="404040"/>
                          </a:solidFill>
                        </a:rPr>
                        <a:t>Reunions subgrups de treball (</a:t>
                      </a:r>
                      <a:r>
                        <a:rPr lang="ca-ES" sz="1600" b="1" baseline="0" dirty="0">
                          <a:solidFill>
                            <a:srgbClr val="404040"/>
                          </a:solidFill>
                        </a:rPr>
                        <a:t>10/01/2017</a:t>
                      </a:r>
                      <a:r>
                        <a:rPr lang="ca-ES" sz="1600" b="1" baseline="0" dirty="0" smtClean="0">
                          <a:solidFill>
                            <a:srgbClr val="404040"/>
                          </a:solidFill>
                        </a:rPr>
                        <a:t>)</a:t>
                      </a:r>
                      <a:endParaRPr lang="ca-ES" sz="1800" b="1" baseline="0" dirty="0">
                        <a:solidFill>
                          <a:srgbClr val="404040"/>
                        </a:solidFill>
                      </a:endParaRPr>
                    </a:p>
                  </a:txBody>
                  <a:tcPr anchor="ctr"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ca-ES" sz="1800" b="0" dirty="0">
                          <a:solidFill>
                            <a:srgbClr val="404040"/>
                          </a:solidFill>
                        </a:rPr>
                        <a:t>Esborrany de norma, validació i primer</a:t>
                      </a:r>
                      <a:r>
                        <a:rPr lang="ca-ES" sz="1800" b="0" baseline="0" dirty="0">
                          <a:solidFill>
                            <a:srgbClr val="404040"/>
                          </a:solidFill>
                        </a:rPr>
                        <a:t> document de proposta d’ordenança</a:t>
                      </a:r>
                    </a:p>
                    <a:p>
                      <a:pPr algn="ctr"/>
                      <a:endParaRPr lang="ca-ES" sz="1800" b="0" baseline="0" dirty="0">
                        <a:solidFill>
                          <a:srgbClr val="404040"/>
                        </a:solidFill>
                      </a:endParaRPr>
                    </a:p>
                    <a:p>
                      <a:pPr marL="0" marR="0" lvl="0" indent="0" algn="ctr" defTabSz="65311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800" b="0" baseline="0" dirty="0">
                          <a:solidFill>
                            <a:srgbClr val="404040"/>
                          </a:solidFill>
                        </a:rPr>
                        <a:t>Reunions subgrups de treball (</a:t>
                      </a:r>
                      <a:r>
                        <a:rPr lang="ca-ES" sz="1600" b="1" baseline="0" dirty="0" err="1">
                          <a:solidFill>
                            <a:srgbClr val="404040"/>
                          </a:solidFill>
                        </a:rPr>
                        <a:t>dd</a:t>
                      </a:r>
                      <a:r>
                        <a:rPr lang="ca-ES" sz="1600" b="1" baseline="0" dirty="0">
                          <a:solidFill>
                            <a:srgbClr val="404040"/>
                          </a:solidFill>
                        </a:rPr>
                        <a:t>/mm/2017</a:t>
                      </a:r>
                      <a:r>
                        <a:rPr lang="ca-ES" sz="1600" b="1" baseline="0" dirty="0" smtClean="0">
                          <a:solidFill>
                            <a:srgbClr val="404040"/>
                          </a:solidFill>
                        </a:rPr>
                        <a:t>)</a:t>
                      </a:r>
                      <a:endParaRPr lang="ca-ES" sz="1800" b="1" baseline="0" dirty="0">
                        <a:solidFill>
                          <a:srgbClr val="404040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532739075"/>
                  </a:ext>
                </a:extLst>
              </a:tr>
              <a:tr h="1357403">
                <a:tc>
                  <a:txBody>
                    <a:bodyPr/>
                    <a:lstStyle/>
                    <a:p>
                      <a:pPr algn="l"/>
                      <a:r>
                        <a:rPr lang="ca-ES" sz="1800" dirty="0">
                          <a:solidFill>
                            <a:srgbClr val="404040"/>
                          </a:solidFill>
                        </a:rPr>
                        <a:t>Grup d’anàlisi tipologia de servei i tipus de vehicle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ca-ES" sz="1800" b="0" dirty="0"/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ca-ES" sz="1800" b="0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ca-ES" sz="1800" b="0" dirty="0"/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601453593"/>
                  </a:ext>
                </a:extLst>
              </a:tr>
              <a:tr h="1498933">
                <a:tc>
                  <a:txBody>
                    <a:bodyPr/>
                    <a:lstStyle/>
                    <a:p>
                      <a:pPr algn="l"/>
                      <a:r>
                        <a:rPr lang="ca-ES" sz="1800" dirty="0">
                          <a:solidFill>
                            <a:srgbClr val="404040"/>
                          </a:solidFill>
                        </a:rPr>
                        <a:t>Anàlisi</a:t>
                      </a:r>
                      <a:r>
                        <a:rPr lang="ca-ES" sz="1800" baseline="0" dirty="0">
                          <a:solidFill>
                            <a:srgbClr val="404040"/>
                          </a:solidFill>
                        </a:rPr>
                        <a:t> d’una possible APP</a:t>
                      </a:r>
                      <a:endParaRPr lang="ca-ES" sz="1800" dirty="0">
                        <a:solidFill>
                          <a:srgbClr val="404040"/>
                        </a:solidFill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ca-ES" sz="1800" b="0" dirty="0"/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ca-ES" sz="1800" b="0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ca-ES" sz="1800" b="0" dirty="0"/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7913451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88524355"/>
      </p:ext>
    </p:extLst>
  </p:cSld>
  <p:clrMapOvr>
    <a:masterClrMapping/>
  </p:clrMapOvr>
  <p:transition spd="slow">
    <p:push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593725" y="921263"/>
            <a:ext cx="125662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a-ES" sz="2400" b="1" dirty="0">
                <a:solidFill>
                  <a:srgbClr val="006666"/>
                </a:solidFill>
                <a:latin typeface="Arial Normal" charset="0"/>
                <a:cs typeface="Arial Normal" charset="0"/>
              </a:rPr>
              <a:t>La Distribució Urbana de Mercaderies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989878" y="1631229"/>
            <a:ext cx="12170101" cy="400110"/>
          </a:xfrm>
          <a:prstGeom prst="rect">
            <a:avLst/>
          </a:prstGeom>
          <a:noFill/>
        </p:spPr>
        <p:txBody>
          <a:bodyPr wrap="square" numCol="1" rtlCol="0" anchor="t">
            <a:spAutoFit/>
          </a:bodyPr>
          <a:lstStyle/>
          <a:p>
            <a:pPr lvl="0" defTabSz="91440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ca-ES" sz="2000" b="1" u="sng" dirty="0" smtClean="0">
                <a:solidFill>
                  <a:srgbClr val="404040"/>
                </a:solidFill>
                <a:latin typeface="Arial" charset="0"/>
                <a:ea typeface="Arial" charset="0"/>
                <a:cs typeface="Arial" charset="0"/>
              </a:rPr>
              <a:t>Idees de les reunió amb els subgrups </a:t>
            </a:r>
            <a:r>
              <a:rPr lang="ca-ES" sz="2000" b="1" u="sng" dirty="0" smtClean="0">
                <a:solidFill>
                  <a:srgbClr val="404040"/>
                </a:solidFill>
                <a:latin typeface="Arial" charset="0"/>
                <a:ea typeface="Arial" charset="0"/>
                <a:cs typeface="Arial" charset="0"/>
              </a:rPr>
              <a:t>de treball (</a:t>
            </a:r>
            <a:r>
              <a:rPr lang="ca-ES" sz="2000" b="1" u="sng" dirty="0">
                <a:solidFill>
                  <a:srgbClr val="404040"/>
                </a:solidFill>
                <a:latin typeface="Arial" charset="0"/>
                <a:ea typeface="Arial" charset="0"/>
                <a:cs typeface="Arial" charset="0"/>
              </a:rPr>
              <a:t>G</a:t>
            </a:r>
            <a:r>
              <a:rPr lang="ca-ES" sz="2000" b="1" u="sng" dirty="0" smtClean="0">
                <a:solidFill>
                  <a:srgbClr val="404040"/>
                </a:solidFill>
                <a:latin typeface="Arial" charset="0"/>
                <a:ea typeface="Arial" charset="0"/>
                <a:cs typeface="Arial" charset="0"/>
              </a:rPr>
              <a:t>rup de la harmonització de les ordenances)</a:t>
            </a:r>
            <a:endParaRPr lang="ca-ES" sz="2000" dirty="0">
              <a:solidFill>
                <a:srgbClr val="404040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6" name="34 Rectángulo redondeado"/>
          <p:cNvSpPr/>
          <p:nvPr/>
        </p:nvSpPr>
        <p:spPr>
          <a:xfrm>
            <a:off x="521551" y="3101085"/>
            <a:ext cx="12710601" cy="1875385"/>
          </a:xfrm>
          <a:prstGeom prst="roundRect">
            <a:avLst>
              <a:gd name="adj" fmla="val 0"/>
            </a:avLst>
          </a:prstGeom>
          <a:noFill/>
          <a:ln w="25400" cap="flat" cmpd="sng" algn="ctr">
            <a:noFill/>
            <a:prstDash val="solid"/>
          </a:ln>
          <a:effectLst/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1" indent="228600" algn="just" defTabSz="5842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008080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ca-ES" sz="1800" b="0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Massa Màxima Autoritzada: cal veure si diferents municipis contigus tenen límits diferents, ja que això pot implicar que un mateix vehicle no pugui circular d’un municipi a un altre per un mateix vial. </a:t>
            </a:r>
          </a:p>
          <a:p>
            <a:pPr marL="0" marR="0" lvl="1" indent="228600" algn="just" defTabSz="5842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008080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ca-ES" sz="1800" b="0" i="0" u="none" strike="noStrike" kern="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sym typeface="Helvetica Neue Light"/>
            </a:endParaRPr>
          </a:p>
          <a:p>
            <a:pPr marL="0" marR="0" lvl="1" indent="228600" algn="just" defTabSz="5842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008080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ca-ES" sz="1800" b="0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Massa Màxima Autoritzada: vehicles més grans implicarien menor nombre de trajectes.</a:t>
            </a:r>
          </a:p>
          <a:p>
            <a:pPr marL="0" marR="0" lvl="1" indent="228600" algn="just" defTabSz="5842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008080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ca-ES" sz="1800" b="0" i="0" u="none" strike="noStrike" kern="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sym typeface="Helvetica Neue Light"/>
            </a:endParaRPr>
          </a:p>
          <a:p>
            <a:pPr marL="0" marR="0" lvl="1" indent="228600" algn="just" defTabSz="5842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008080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ca-ES" sz="1800" b="0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Combustible: possibilitat de limitar la circulació a vehicles amb energies alternatives en funció de la zona</a:t>
            </a:r>
          </a:p>
        </p:txBody>
      </p:sp>
      <p:sp>
        <p:nvSpPr>
          <p:cNvPr id="7" name="19 Rectángulo redondeado"/>
          <p:cNvSpPr/>
          <p:nvPr/>
        </p:nvSpPr>
        <p:spPr>
          <a:xfrm>
            <a:off x="524909" y="2200783"/>
            <a:ext cx="2797455" cy="454025"/>
          </a:xfrm>
          <a:prstGeom prst="roundRect">
            <a:avLst/>
          </a:prstGeom>
          <a:solidFill>
            <a:srgbClr val="469584"/>
          </a:solidFill>
          <a:ln w="25400" cap="flat" cmpd="sng" algn="ctr">
            <a:solidFill>
              <a:srgbClr val="398471"/>
            </a:solidFill>
            <a:prstDash val="solid"/>
          </a:ln>
          <a:effectLst/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2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elvetica Neue Black Condensed"/>
                <a:sym typeface="Helvetica Neue Light"/>
              </a:rPr>
              <a:t>Tipologia de vehicles</a:t>
            </a:r>
            <a:endParaRPr kumimoji="0" lang="ca-ES" sz="2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Neue Black Condensed"/>
              <a:sym typeface="Helvetica Neue Light"/>
            </a:endParaRPr>
          </a:p>
        </p:txBody>
      </p:sp>
      <p:sp>
        <p:nvSpPr>
          <p:cNvPr id="9" name="19 Rectángulo redondeado"/>
          <p:cNvSpPr/>
          <p:nvPr/>
        </p:nvSpPr>
        <p:spPr>
          <a:xfrm>
            <a:off x="3405492" y="2205586"/>
            <a:ext cx="1641655" cy="454025"/>
          </a:xfrm>
          <a:prstGeom prst="roundRect">
            <a:avLst/>
          </a:prstGeom>
          <a:solidFill>
            <a:srgbClr val="FFFFFF"/>
          </a:solidFill>
          <a:ln w="25400" cap="flat" cmpd="sng" algn="ctr">
            <a:solidFill>
              <a:srgbClr val="398471"/>
            </a:solidFill>
            <a:prstDash val="solid"/>
          </a:ln>
          <a:effectLst/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2000" b="1" i="0" u="none" strike="noStrike" kern="0" cap="none" spc="0" normalizeH="0" baseline="0" noProof="0" dirty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latin typeface="Helvetica Neue Black Condensed"/>
                <a:sym typeface="Helvetica Neue Light"/>
              </a:rPr>
              <a:t>Horaris</a:t>
            </a:r>
            <a:endParaRPr kumimoji="0" lang="ca-ES" sz="2000" b="0" i="0" u="none" strike="noStrike" kern="0" cap="none" spc="0" normalizeH="0" baseline="0" noProof="0" dirty="0">
              <a:ln>
                <a:noFill/>
              </a:ln>
              <a:solidFill>
                <a:srgbClr val="398471"/>
              </a:solidFill>
              <a:effectLst/>
              <a:uLnTx/>
              <a:uFillTx/>
              <a:latin typeface="Helvetica Neue Black Condensed"/>
              <a:sym typeface="Helvetica Neue Light"/>
            </a:endParaRPr>
          </a:p>
        </p:txBody>
      </p:sp>
      <p:sp>
        <p:nvSpPr>
          <p:cNvPr id="10" name="19 Rectángulo redondeado"/>
          <p:cNvSpPr/>
          <p:nvPr/>
        </p:nvSpPr>
        <p:spPr>
          <a:xfrm>
            <a:off x="7977493" y="2200782"/>
            <a:ext cx="2995335" cy="454025"/>
          </a:xfrm>
          <a:prstGeom prst="roundRect">
            <a:avLst/>
          </a:prstGeom>
          <a:solidFill>
            <a:srgbClr val="FFFFFF"/>
          </a:solidFill>
          <a:ln w="25400" cap="flat" cmpd="sng" algn="ctr">
            <a:solidFill>
              <a:srgbClr val="398471"/>
            </a:solidFill>
            <a:prstDash val="solid"/>
          </a:ln>
          <a:effectLst/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2000" b="1" i="0" u="none" strike="noStrike" kern="0" cap="none" spc="0" normalizeH="0" baseline="0" noProof="0" dirty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latin typeface="Helvetica Neue Black Condensed"/>
                <a:sym typeface="Helvetica Neue Light"/>
              </a:rPr>
              <a:t>Tipologia de serveis</a:t>
            </a:r>
            <a:endParaRPr kumimoji="0" lang="ca-ES" sz="2000" b="0" i="0" u="none" strike="noStrike" kern="0" cap="none" spc="0" normalizeH="0" baseline="0" noProof="0" dirty="0">
              <a:ln>
                <a:noFill/>
              </a:ln>
              <a:solidFill>
                <a:srgbClr val="398471"/>
              </a:solidFill>
              <a:effectLst/>
              <a:uLnTx/>
              <a:uFillTx/>
              <a:latin typeface="Helvetica Neue Black Condensed"/>
              <a:sym typeface="Helvetica Neue Light"/>
            </a:endParaRPr>
          </a:p>
        </p:txBody>
      </p:sp>
      <p:sp>
        <p:nvSpPr>
          <p:cNvPr id="11" name="19 Rectángulo redondeado"/>
          <p:cNvSpPr/>
          <p:nvPr/>
        </p:nvSpPr>
        <p:spPr>
          <a:xfrm>
            <a:off x="5130275" y="2205586"/>
            <a:ext cx="2784871" cy="454025"/>
          </a:xfrm>
          <a:prstGeom prst="roundRect">
            <a:avLst/>
          </a:prstGeom>
          <a:solidFill>
            <a:srgbClr val="FFFFFF"/>
          </a:solidFill>
          <a:ln w="25400" cap="flat" cmpd="sng" algn="ctr">
            <a:solidFill>
              <a:srgbClr val="398471"/>
            </a:solidFill>
            <a:prstDash val="solid"/>
          </a:ln>
          <a:effectLst/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2000" b="1" i="0" u="none" strike="noStrike" kern="0" cap="none" spc="0" normalizeH="0" baseline="0" noProof="0" dirty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latin typeface="Helvetica Neue Black Condensed"/>
                <a:sym typeface="Helvetica Neue Light"/>
              </a:rPr>
              <a:t>Tipologia de vials</a:t>
            </a:r>
            <a:endParaRPr kumimoji="0" lang="ca-ES" sz="2000" b="0" i="0" u="none" strike="noStrike" kern="0" cap="none" spc="0" normalizeH="0" baseline="0" noProof="0" dirty="0">
              <a:ln>
                <a:noFill/>
              </a:ln>
              <a:solidFill>
                <a:srgbClr val="398471"/>
              </a:solidFill>
              <a:effectLst/>
              <a:uLnTx/>
              <a:uFillTx/>
              <a:latin typeface="Helvetica Neue Black Condensed"/>
              <a:sym typeface="Helvetica Neue Light"/>
            </a:endParaRPr>
          </a:p>
        </p:txBody>
      </p:sp>
      <p:sp>
        <p:nvSpPr>
          <p:cNvPr id="12" name="19 Rectángulo redondeado"/>
          <p:cNvSpPr/>
          <p:nvPr/>
        </p:nvSpPr>
        <p:spPr>
          <a:xfrm>
            <a:off x="11035174" y="2200783"/>
            <a:ext cx="2200336" cy="454025"/>
          </a:xfrm>
          <a:prstGeom prst="roundRect">
            <a:avLst/>
          </a:prstGeom>
          <a:solidFill>
            <a:srgbClr val="FFFFFF"/>
          </a:solidFill>
          <a:ln w="25400" cap="flat" cmpd="sng" algn="ctr">
            <a:solidFill>
              <a:srgbClr val="398471"/>
            </a:solidFill>
            <a:prstDash val="solid"/>
          </a:ln>
          <a:effectLst/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2000" b="1" i="0" u="none" strike="noStrike" kern="0" cap="none" spc="0" normalizeH="0" baseline="0" noProof="0" dirty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latin typeface="Helvetica Neue Black Condensed"/>
                <a:sym typeface="Helvetica Neue Light"/>
              </a:rPr>
              <a:t>Soroll</a:t>
            </a:r>
            <a:endParaRPr kumimoji="0" lang="ca-ES" sz="2000" b="0" i="0" u="none" strike="noStrike" kern="0" cap="none" spc="0" normalizeH="0" baseline="0" noProof="0" dirty="0">
              <a:ln>
                <a:noFill/>
              </a:ln>
              <a:solidFill>
                <a:srgbClr val="398471"/>
              </a:solidFill>
              <a:effectLst/>
              <a:uLnTx/>
              <a:uFillTx/>
              <a:latin typeface="Helvetica Neue Black Condensed"/>
              <a:sym typeface="Helvetica Neue Light"/>
            </a:endParaRPr>
          </a:p>
        </p:txBody>
      </p:sp>
    </p:spTree>
    <p:extLst>
      <p:ext uri="{BB962C8B-B14F-4D97-AF65-F5344CB8AC3E}">
        <p14:creationId xmlns:p14="http://schemas.microsoft.com/office/powerpoint/2010/main" val="3988524355"/>
      </p:ext>
    </p:extLst>
  </p:cSld>
  <p:clrMapOvr>
    <a:masterClrMapping/>
  </p:clrMapOvr>
  <p:transition spd="slow">
    <p:push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593725" y="921263"/>
            <a:ext cx="125662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a-ES" sz="2400" b="1" dirty="0">
                <a:solidFill>
                  <a:srgbClr val="006666"/>
                </a:solidFill>
                <a:latin typeface="Arial Normal" charset="0"/>
                <a:cs typeface="Arial Normal" charset="0"/>
              </a:rPr>
              <a:t>La Distribució Urbana de Mercaderies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989878" y="1631229"/>
            <a:ext cx="12170101" cy="400110"/>
          </a:xfrm>
          <a:prstGeom prst="rect">
            <a:avLst/>
          </a:prstGeom>
          <a:noFill/>
        </p:spPr>
        <p:txBody>
          <a:bodyPr wrap="square" numCol="1" rtlCol="0" anchor="t">
            <a:spAutoFit/>
          </a:bodyPr>
          <a:lstStyle/>
          <a:p>
            <a:pPr lvl="0" defTabSz="91440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ca-ES" sz="2000" b="1" u="sng" dirty="0">
                <a:solidFill>
                  <a:srgbClr val="404040"/>
                </a:solidFill>
                <a:latin typeface="Arial" charset="0"/>
                <a:ea typeface="Arial" charset="0"/>
                <a:cs typeface="Arial" charset="0"/>
              </a:rPr>
              <a:t>Idees de les reunió amb els subgrups de treball (Grup de la harmonització de les ordenances)</a:t>
            </a:r>
            <a:endParaRPr lang="ca-ES" sz="2000" dirty="0">
              <a:solidFill>
                <a:srgbClr val="404040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7" name="19 Rectángulo redondeado"/>
          <p:cNvSpPr/>
          <p:nvPr/>
        </p:nvSpPr>
        <p:spPr>
          <a:xfrm>
            <a:off x="524909" y="2200783"/>
            <a:ext cx="2797455" cy="454025"/>
          </a:xfrm>
          <a:prstGeom prst="roundRect">
            <a:avLst/>
          </a:prstGeom>
          <a:solidFill>
            <a:srgbClr val="FFFFFF"/>
          </a:solidFill>
          <a:ln w="25400" cap="flat" cmpd="sng" algn="ctr">
            <a:solidFill>
              <a:srgbClr val="398471"/>
            </a:solidFill>
            <a:prstDash val="solid"/>
          </a:ln>
          <a:effectLst/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ctr" defTabSz="584200" latinLnBrk="1" hangingPunct="0">
              <a:defRPr/>
            </a:pPr>
            <a:r>
              <a:rPr lang="ca-ES" sz="2000" b="1" kern="0" dirty="0">
                <a:solidFill>
                  <a:srgbClr val="398471"/>
                </a:solidFill>
                <a:latin typeface="Helvetica Neue Black Condensed"/>
                <a:sym typeface="Helvetica Neue Light"/>
              </a:rPr>
              <a:t>Tipologia de vehicles</a:t>
            </a:r>
          </a:p>
        </p:txBody>
      </p:sp>
      <p:sp>
        <p:nvSpPr>
          <p:cNvPr id="9" name="19 Rectángulo redondeado"/>
          <p:cNvSpPr/>
          <p:nvPr/>
        </p:nvSpPr>
        <p:spPr>
          <a:xfrm>
            <a:off x="3405492" y="2205586"/>
            <a:ext cx="1641655" cy="454025"/>
          </a:xfrm>
          <a:prstGeom prst="roundRect">
            <a:avLst/>
          </a:prstGeom>
          <a:solidFill>
            <a:srgbClr val="469584"/>
          </a:solidFill>
          <a:ln w="25400" cap="flat" cmpd="sng" algn="ctr">
            <a:solidFill>
              <a:srgbClr val="398471"/>
            </a:solidFill>
            <a:prstDash val="solid"/>
          </a:ln>
          <a:effectLst/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ctr" defTabSz="584200" latinLnBrk="1" hangingPunct="0">
              <a:defRPr/>
            </a:pPr>
            <a:r>
              <a:rPr lang="ca-ES" sz="2000" b="1" kern="0" dirty="0">
                <a:solidFill>
                  <a:srgbClr val="FFFFFF"/>
                </a:solidFill>
                <a:latin typeface="Helvetica Neue Black Condensed"/>
                <a:sym typeface="Helvetica Neue Light"/>
              </a:rPr>
              <a:t>Horaris</a:t>
            </a:r>
          </a:p>
        </p:txBody>
      </p:sp>
      <p:sp>
        <p:nvSpPr>
          <p:cNvPr id="10" name="19 Rectángulo redondeado"/>
          <p:cNvSpPr/>
          <p:nvPr/>
        </p:nvSpPr>
        <p:spPr>
          <a:xfrm>
            <a:off x="7977493" y="2200782"/>
            <a:ext cx="2995335" cy="454025"/>
          </a:xfrm>
          <a:prstGeom prst="roundRect">
            <a:avLst/>
          </a:prstGeom>
          <a:solidFill>
            <a:srgbClr val="FFFFFF"/>
          </a:solidFill>
          <a:ln w="25400" cap="flat" cmpd="sng" algn="ctr">
            <a:solidFill>
              <a:srgbClr val="398471"/>
            </a:solidFill>
            <a:prstDash val="solid"/>
          </a:ln>
          <a:effectLst/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2000" b="1" i="0" u="none" strike="noStrike" kern="0" cap="none" spc="0" normalizeH="0" baseline="0" noProof="0" dirty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latin typeface="Helvetica Neue Black Condensed"/>
                <a:sym typeface="Helvetica Neue Light"/>
              </a:rPr>
              <a:t>Tipologia de serveis</a:t>
            </a:r>
            <a:endParaRPr kumimoji="0" lang="ca-ES" sz="2000" b="0" i="0" u="none" strike="noStrike" kern="0" cap="none" spc="0" normalizeH="0" baseline="0" noProof="0" dirty="0">
              <a:ln>
                <a:noFill/>
              </a:ln>
              <a:solidFill>
                <a:srgbClr val="398471"/>
              </a:solidFill>
              <a:effectLst/>
              <a:uLnTx/>
              <a:uFillTx/>
              <a:latin typeface="Helvetica Neue Black Condensed"/>
              <a:sym typeface="Helvetica Neue Light"/>
            </a:endParaRPr>
          </a:p>
        </p:txBody>
      </p:sp>
      <p:sp>
        <p:nvSpPr>
          <p:cNvPr id="11" name="19 Rectángulo redondeado"/>
          <p:cNvSpPr/>
          <p:nvPr/>
        </p:nvSpPr>
        <p:spPr>
          <a:xfrm>
            <a:off x="5130275" y="2205586"/>
            <a:ext cx="2784871" cy="454025"/>
          </a:xfrm>
          <a:prstGeom prst="roundRect">
            <a:avLst/>
          </a:prstGeom>
          <a:solidFill>
            <a:srgbClr val="FFFFFF"/>
          </a:solidFill>
          <a:ln w="25400" cap="flat" cmpd="sng" algn="ctr">
            <a:solidFill>
              <a:srgbClr val="398471"/>
            </a:solidFill>
            <a:prstDash val="solid"/>
          </a:ln>
          <a:effectLst/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2000" b="1" i="0" u="none" strike="noStrike" kern="0" cap="none" spc="0" normalizeH="0" baseline="0" noProof="0" dirty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latin typeface="Helvetica Neue Black Condensed"/>
                <a:sym typeface="Helvetica Neue Light"/>
              </a:rPr>
              <a:t>Tipologia de vials</a:t>
            </a:r>
            <a:endParaRPr kumimoji="0" lang="ca-ES" sz="2000" b="0" i="0" u="none" strike="noStrike" kern="0" cap="none" spc="0" normalizeH="0" baseline="0" noProof="0" dirty="0">
              <a:ln>
                <a:noFill/>
              </a:ln>
              <a:solidFill>
                <a:srgbClr val="398471"/>
              </a:solidFill>
              <a:effectLst/>
              <a:uLnTx/>
              <a:uFillTx/>
              <a:latin typeface="Helvetica Neue Black Condensed"/>
              <a:sym typeface="Helvetica Neue Light"/>
            </a:endParaRPr>
          </a:p>
        </p:txBody>
      </p:sp>
      <p:sp>
        <p:nvSpPr>
          <p:cNvPr id="12" name="19 Rectángulo redondeado"/>
          <p:cNvSpPr/>
          <p:nvPr/>
        </p:nvSpPr>
        <p:spPr>
          <a:xfrm>
            <a:off x="11035174" y="2200783"/>
            <a:ext cx="2200336" cy="454025"/>
          </a:xfrm>
          <a:prstGeom prst="roundRect">
            <a:avLst/>
          </a:prstGeom>
          <a:solidFill>
            <a:srgbClr val="FFFFFF"/>
          </a:solidFill>
          <a:ln w="25400" cap="flat" cmpd="sng" algn="ctr">
            <a:solidFill>
              <a:srgbClr val="398471"/>
            </a:solidFill>
            <a:prstDash val="solid"/>
          </a:ln>
          <a:effectLst/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2000" b="1" i="0" u="none" strike="noStrike" kern="0" cap="none" spc="0" normalizeH="0" baseline="0" noProof="0" dirty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latin typeface="Helvetica Neue Black Condensed"/>
                <a:sym typeface="Helvetica Neue Light"/>
              </a:rPr>
              <a:t>Soroll</a:t>
            </a:r>
            <a:endParaRPr kumimoji="0" lang="ca-ES" sz="2000" b="0" i="0" u="none" strike="noStrike" kern="0" cap="none" spc="0" normalizeH="0" baseline="0" noProof="0" dirty="0">
              <a:ln>
                <a:noFill/>
              </a:ln>
              <a:solidFill>
                <a:srgbClr val="398471"/>
              </a:solidFill>
              <a:effectLst/>
              <a:uLnTx/>
              <a:uFillTx/>
              <a:latin typeface="Helvetica Neue Black Condensed"/>
              <a:sym typeface="Helvetica Neue Light"/>
            </a:endParaRPr>
          </a:p>
        </p:txBody>
      </p:sp>
      <p:sp>
        <p:nvSpPr>
          <p:cNvPr id="17" name="34 Rectángulo redondeado"/>
          <p:cNvSpPr/>
          <p:nvPr/>
        </p:nvSpPr>
        <p:spPr>
          <a:xfrm>
            <a:off x="525464" y="3117699"/>
            <a:ext cx="12710046" cy="2817181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285750" indent="-285750" algn="just">
              <a:lnSpc>
                <a:spcPct val="150000"/>
              </a:lnSpc>
              <a:spcBef>
                <a:spcPct val="20000"/>
              </a:spcBef>
              <a:buClr>
                <a:srgbClr val="008080"/>
              </a:buClr>
              <a:buFont typeface="Wingdings" pitchFamily="2" charset="2"/>
              <a:buChar char="§"/>
            </a:pPr>
            <a:r>
              <a:rPr lang="ca-ES" sz="1800" dirty="0">
                <a:solidFill>
                  <a:srgbClr val="404040"/>
                </a:solidFill>
              </a:rPr>
              <a:t>Operació nocturna permesa? En general no es permet enlloc. Per exemple a Barcelona es poden donar permisos especials.</a:t>
            </a:r>
          </a:p>
          <a:p>
            <a:pPr marL="285750" indent="-285750" algn="just">
              <a:lnSpc>
                <a:spcPct val="150000"/>
              </a:lnSpc>
              <a:spcBef>
                <a:spcPct val="20000"/>
              </a:spcBef>
              <a:buClr>
                <a:srgbClr val="008080"/>
              </a:buClr>
              <a:buFont typeface="Wingdings" pitchFamily="2" charset="2"/>
              <a:buChar char="§"/>
            </a:pPr>
            <a:r>
              <a:rPr lang="ca-ES" sz="1800" dirty="0" smtClean="0">
                <a:solidFill>
                  <a:srgbClr val="404040"/>
                </a:solidFill>
              </a:rPr>
              <a:t>Durada </a:t>
            </a:r>
            <a:r>
              <a:rPr lang="ca-ES" sz="1800" dirty="0">
                <a:solidFill>
                  <a:srgbClr val="404040"/>
                </a:solidFill>
              </a:rPr>
              <a:t>màxima: en general limitada a 30 minuts, però això pot ser insuficient per a certes operacions.</a:t>
            </a:r>
          </a:p>
          <a:p>
            <a:pPr marL="285750" indent="-285750" algn="just">
              <a:lnSpc>
                <a:spcPct val="150000"/>
              </a:lnSpc>
              <a:spcBef>
                <a:spcPct val="20000"/>
              </a:spcBef>
              <a:buClr>
                <a:srgbClr val="008080"/>
              </a:buClr>
              <a:buFont typeface="Wingdings" pitchFamily="2" charset="2"/>
              <a:buChar char="§"/>
            </a:pPr>
            <a:r>
              <a:rPr lang="ca-ES" sz="1800" dirty="0" smtClean="0">
                <a:solidFill>
                  <a:srgbClr val="404040"/>
                </a:solidFill>
              </a:rPr>
              <a:t>Horari </a:t>
            </a:r>
            <a:r>
              <a:rPr lang="ca-ES" sz="1800" dirty="0">
                <a:solidFill>
                  <a:srgbClr val="404040"/>
                </a:solidFill>
              </a:rPr>
              <a:t>d’operació: les hores en què les places C/D estan actives depèn del municipi, tant pel que fa a l’hora d’inici, com a l’hora de finalització, i si existeix aturada al migdia o no.</a:t>
            </a:r>
          </a:p>
          <a:p>
            <a:pPr marL="285750" indent="-285750" algn="just">
              <a:lnSpc>
                <a:spcPct val="150000"/>
              </a:lnSpc>
              <a:spcBef>
                <a:spcPct val="20000"/>
              </a:spcBef>
              <a:buClr>
                <a:srgbClr val="008080"/>
              </a:buClr>
              <a:buFont typeface="Wingdings" pitchFamily="2" charset="2"/>
              <a:buChar char="§"/>
            </a:pPr>
            <a:r>
              <a:rPr lang="ca-ES" sz="1800" dirty="0" smtClean="0">
                <a:solidFill>
                  <a:srgbClr val="404040"/>
                </a:solidFill>
              </a:rPr>
              <a:t>Cal </a:t>
            </a:r>
            <a:r>
              <a:rPr lang="ca-ES" sz="1800" dirty="0">
                <a:solidFill>
                  <a:srgbClr val="404040"/>
                </a:solidFill>
              </a:rPr>
              <a:t>definir com es sanciona l’ús indegut</a:t>
            </a:r>
          </a:p>
        </p:txBody>
      </p:sp>
    </p:spTree>
    <p:extLst>
      <p:ext uri="{BB962C8B-B14F-4D97-AF65-F5344CB8AC3E}">
        <p14:creationId xmlns:p14="http://schemas.microsoft.com/office/powerpoint/2010/main" val="3988524355"/>
      </p:ext>
    </p:extLst>
  </p:cSld>
  <p:clrMapOvr>
    <a:masterClrMapping/>
  </p:clrMapOvr>
  <p:transition spd="slow">
    <p:push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593725" y="921263"/>
            <a:ext cx="125662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a-ES" sz="2400" b="1" dirty="0">
                <a:solidFill>
                  <a:srgbClr val="006666"/>
                </a:solidFill>
                <a:latin typeface="Arial Normal" charset="0"/>
                <a:cs typeface="Arial Normal" charset="0"/>
              </a:rPr>
              <a:t>La Distribució Urbana de Mercaderies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989878" y="1631229"/>
            <a:ext cx="12170101" cy="400110"/>
          </a:xfrm>
          <a:prstGeom prst="rect">
            <a:avLst/>
          </a:prstGeom>
          <a:noFill/>
        </p:spPr>
        <p:txBody>
          <a:bodyPr wrap="square" numCol="1" rtlCol="0" anchor="t">
            <a:spAutoFit/>
          </a:bodyPr>
          <a:lstStyle/>
          <a:p>
            <a:pPr lvl="0" defTabSz="91440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ca-ES" sz="2000" b="1" u="sng" dirty="0">
                <a:solidFill>
                  <a:srgbClr val="404040"/>
                </a:solidFill>
                <a:latin typeface="Arial" charset="0"/>
                <a:ea typeface="Arial" charset="0"/>
                <a:cs typeface="Arial" charset="0"/>
              </a:rPr>
              <a:t>Idees de les reunió amb els subgrups de treball (Grup de la harmonització de les ordenances)</a:t>
            </a:r>
            <a:endParaRPr lang="ca-ES" sz="2000" dirty="0">
              <a:solidFill>
                <a:srgbClr val="404040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7" name="19 Rectángulo redondeado"/>
          <p:cNvSpPr/>
          <p:nvPr/>
        </p:nvSpPr>
        <p:spPr>
          <a:xfrm>
            <a:off x="524909" y="2200783"/>
            <a:ext cx="2797455" cy="454025"/>
          </a:xfrm>
          <a:prstGeom prst="roundRect">
            <a:avLst/>
          </a:prstGeom>
          <a:solidFill>
            <a:srgbClr val="FFFFFF"/>
          </a:solidFill>
          <a:ln w="25400" cap="flat" cmpd="sng" algn="ctr">
            <a:solidFill>
              <a:srgbClr val="398471"/>
            </a:solidFill>
            <a:prstDash val="solid"/>
          </a:ln>
          <a:effectLst/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ctr" defTabSz="584200" latinLnBrk="1" hangingPunct="0">
              <a:defRPr/>
            </a:pPr>
            <a:r>
              <a:rPr lang="ca-ES" sz="2000" b="1" kern="0" dirty="0">
                <a:solidFill>
                  <a:srgbClr val="398471"/>
                </a:solidFill>
                <a:latin typeface="Helvetica Neue Black Condensed"/>
                <a:sym typeface="Helvetica Neue Light"/>
              </a:rPr>
              <a:t>Tipologia de vehicles</a:t>
            </a:r>
          </a:p>
        </p:txBody>
      </p:sp>
      <p:sp>
        <p:nvSpPr>
          <p:cNvPr id="9" name="19 Rectángulo redondeado"/>
          <p:cNvSpPr/>
          <p:nvPr/>
        </p:nvSpPr>
        <p:spPr>
          <a:xfrm>
            <a:off x="3405492" y="2205586"/>
            <a:ext cx="1641655" cy="454025"/>
          </a:xfrm>
          <a:prstGeom prst="roundRect">
            <a:avLst/>
          </a:prstGeom>
          <a:solidFill>
            <a:srgbClr val="FFFFFF"/>
          </a:solidFill>
          <a:ln w="25400" cap="flat" cmpd="sng" algn="ctr">
            <a:solidFill>
              <a:srgbClr val="398471"/>
            </a:solidFill>
            <a:prstDash val="solid"/>
          </a:ln>
          <a:effectLst/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2000" b="1" i="0" u="none" strike="noStrike" kern="0" cap="none" spc="0" normalizeH="0" baseline="0" noProof="0" dirty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latin typeface="Helvetica Neue Black Condensed"/>
                <a:sym typeface="Helvetica Neue Light"/>
              </a:rPr>
              <a:t>Horaris</a:t>
            </a:r>
            <a:endParaRPr kumimoji="0" lang="ca-ES" sz="2000" b="0" i="0" u="none" strike="noStrike" kern="0" cap="none" spc="0" normalizeH="0" baseline="0" noProof="0" dirty="0">
              <a:ln>
                <a:noFill/>
              </a:ln>
              <a:solidFill>
                <a:srgbClr val="398471"/>
              </a:solidFill>
              <a:effectLst/>
              <a:uLnTx/>
              <a:uFillTx/>
              <a:latin typeface="Helvetica Neue Black Condensed"/>
              <a:sym typeface="Helvetica Neue Light"/>
            </a:endParaRPr>
          </a:p>
        </p:txBody>
      </p:sp>
      <p:sp>
        <p:nvSpPr>
          <p:cNvPr id="10" name="19 Rectángulo redondeado"/>
          <p:cNvSpPr/>
          <p:nvPr/>
        </p:nvSpPr>
        <p:spPr>
          <a:xfrm>
            <a:off x="7977493" y="2200782"/>
            <a:ext cx="2995335" cy="454025"/>
          </a:xfrm>
          <a:prstGeom prst="roundRect">
            <a:avLst/>
          </a:prstGeom>
          <a:solidFill>
            <a:srgbClr val="FFFFFF"/>
          </a:solidFill>
          <a:ln w="25400" cap="flat" cmpd="sng" algn="ctr">
            <a:solidFill>
              <a:srgbClr val="398471"/>
            </a:solidFill>
            <a:prstDash val="solid"/>
          </a:ln>
          <a:effectLst/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2000" b="1" i="0" u="none" strike="noStrike" kern="0" cap="none" spc="0" normalizeH="0" baseline="0" noProof="0" dirty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latin typeface="Helvetica Neue Black Condensed"/>
                <a:sym typeface="Helvetica Neue Light"/>
              </a:rPr>
              <a:t>Tipologia de serveis</a:t>
            </a:r>
            <a:endParaRPr kumimoji="0" lang="ca-ES" sz="2000" b="0" i="0" u="none" strike="noStrike" kern="0" cap="none" spc="0" normalizeH="0" baseline="0" noProof="0" dirty="0">
              <a:ln>
                <a:noFill/>
              </a:ln>
              <a:solidFill>
                <a:srgbClr val="398471"/>
              </a:solidFill>
              <a:effectLst/>
              <a:uLnTx/>
              <a:uFillTx/>
              <a:latin typeface="Helvetica Neue Black Condensed"/>
              <a:sym typeface="Helvetica Neue Light"/>
            </a:endParaRPr>
          </a:p>
        </p:txBody>
      </p:sp>
      <p:sp>
        <p:nvSpPr>
          <p:cNvPr id="11" name="19 Rectángulo redondeado"/>
          <p:cNvSpPr/>
          <p:nvPr/>
        </p:nvSpPr>
        <p:spPr>
          <a:xfrm>
            <a:off x="5130275" y="2205586"/>
            <a:ext cx="2784871" cy="454025"/>
          </a:xfrm>
          <a:prstGeom prst="roundRect">
            <a:avLst/>
          </a:prstGeom>
          <a:solidFill>
            <a:srgbClr val="469584"/>
          </a:solidFill>
          <a:ln w="25400" cap="flat" cmpd="sng" algn="ctr">
            <a:solidFill>
              <a:srgbClr val="398471"/>
            </a:solidFill>
            <a:prstDash val="solid"/>
          </a:ln>
          <a:effectLst/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ctr" defTabSz="584200" latinLnBrk="1" hangingPunct="0">
              <a:defRPr/>
            </a:pPr>
            <a:r>
              <a:rPr lang="ca-ES" sz="2000" b="1" kern="0" dirty="0">
                <a:solidFill>
                  <a:srgbClr val="FFFFFF"/>
                </a:solidFill>
                <a:latin typeface="Helvetica Neue Black Condensed"/>
                <a:sym typeface="Helvetica Neue Light"/>
              </a:rPr>
              <a:t>Tipologia de vials</a:t>
            </a:r>
          </a:p>
        </p:txBody>
      </p:sp>
      <p:sp>
        <p:nvSpPr>
          <p:cNvPr id="12" name="19 Rectángulo redondeado"/>
          <p:cNvSpPr/>
          <p:nvPr/>
        </p:nvSpPr>
        <p:spPr>
          <a:xfrm>
            <a:off x="11035174" y="2200783"/>
            <a:ext cx="2200336" cy="454025"/>
          </a:xfrm>
          <a:prstGeom prst="roundRect">
            <a:avLst/>
          </a:prstGeom>
          <a:solidFill>
            <a:srgbClr val="FFFFFF"/>
          </a:solidFill>
          <a:ln w="25400" cap="flat" cmpd="sng" algn="ctr">
            <a:solidFill>
              <a:srgbClr val="398471"/>
            </a:solidFill>
            <a:prstDash val="solid"/>
          </a:ln>
          <a:effectLst/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2000" b="1" i="0" u="none" strike="noStrike" kern="0" cap="none" spc="0" normalizeH="0" baseline="0" noProof="0" dirty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latin typeface="Helvetica Neue Black Condensed"/>
                <a:sym typeface="Helvetica Neue Light"/>
              </a:rPr>
              <a:t>Soroll</a:t>
            </a:r>
            <a:endParaRPr kumimoji="0" lang="ca-ES" sz="2000" b="0" i="0" u="none" strike="noStrike" kern="0" cap="none" spc="0" normalizeH="0" baseline="0" noProof="0" dirty="0">
              <a:ln>
                <a:noFill/>
              </a:ln>
              <a:solidFill>
                <a:srgbClr val="398471"/>
              </a:solidFill>
              <a:effectLst/>
              <a:uLnTx/>
              <a:uFillTx/>
              <a:latin typeface="Helvetica Neue Black Condensed"/>
              <a:sym typeface="Helvetica Neue Light"/>
            </a:endParaRPr>
          </a:p>
        </p:txBody>
      </p:sp>
      <p:sp>
        <p:nvSpPr>
          <p:cNvPr id="14" name="34 Rectángulo redondeado"/>
          <p:cNvSpPr/>
          <p:nvPr/>
        </p:nvSpPr>
        <p:spPr>
          <a:xfrm>
            <a:off x="479358" y="3128489"/>
            <a:ext cx="12710601" cy="14598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25400" cap="flat" cmpd="sng" algn="ctr">
            <a:noFill/>
            <a:prstDash val="solid"/>
          </a:ln>
          <a:effectLst/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1" indent="228600" algn="just" defTabSz="58420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rgbClr val="008080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ca-ES" sz="1800" b="0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Nova classificació de vials de l’ajuntament de Barcelona que serà efectiva a la nova ordenança de circulació en el marc del vigent Pla de Mobilitat Urbana. Anirà lligat al concepte de xarxa bàsica que estableix el PMU en relació a les </a:t>
            </a:r>
            <a:r>
              <a:rPr kumimoji="0" lang="ca-ES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superilles</a:t>
            </a:r>
            <a:r>
              <a:rPr kumimoji="0" lang="ca-ES" sz="1800" b="0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.</a:t>
            </a:r>
          </a:p>
          <a:p>
            <a:pPr marL="0" marR="0" lvl="1" indent="228600" algn="just" defTabSz="58420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rgbClr val="008080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ca-E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Carrils </a:t>
            </a:r>
            <a:r>
              <a:rPr kumimoji="0" lang="ca-ES" sz="1800" b="0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multi ús que segons l’hora del dia s’utilitzen com a carril bus, carril C/D o aparcament lliure</a:t>
            </a:r>
          </a:p>
        </p:txBody>
      </p:sp>
    </p:spTree>
    <p:extLst>
      <p:ext uri="{BB962C8B-B14F-4D97-AF65-F5344CB8AC3E}">
        <p14:creationId xmlns:p14="http://schemas.microsoft.com/office/powerpoint/2010/main" val="3988524355"/>
      </p:ext>
    </p:extLst>
  </p:cSld>
  <p:clrMapOvr>
    <a:masterClrMapping/>
  </p:clrMapOvr>
  <p:transition spd="slow">
    <p:push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593725" y="921263"/>
            <a:ext cx="125662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a-ES" sz="2400" b="1" dirty="0">
                <a:solidFill>
                  <a:srgbClr val="006666"/>
                </a:solidFill>
                <a:latin typeface="Arial Normal" charset="0"/>
                <a:cs typeface="Arial Normal" charset="0"/>
              </a:rPr>
              <a:t>La Distribució Urbana de Mercaderies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989878" y="1631229"/>
            <a:ext cx="12170101" cy="400110"/>
          </a:xfrm>
          <a:prstGeom prst="rect">
            <a:avLst/>
          </a:prstGeom>
          <a:noFill/>
        </p:spPr>
        <p:txBody>
          <a:bodyPr wrap="square" numCol="1" rtlCol="0" anchor="t">
            <a:spAutoFit/>
          </a:bodyPr>
          <a:lstStyle/>
          <a:p>
            <a:pPr lvl="0" defTabSz="91440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ca-ES" sz="2000" b="1" u="sng" dirty="0">
                <a:solidFill>
                  <a:srgbClr val="404040"/>
                </a:solidFill>
                <a:latin typeface="Arial" charset="0"/>
                <a:ea typeface="Arial" charset="0"/>
                <a:cs typeface="Arial" charset="0"/>
              </a:rPr>
              <a:t>Idees de les reunió amb els subgrups de treball (Grup de la harmonització de les ordenances)</a:t>
            </a:r>
            <a:endParaRPr lang="ca-ES" sz="2000" dirty="0">
              <a:solidFill>
                <a:srgbClr val="404040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7" name="19 Rectángulo redondeado"/>
          <p:cNvSpPr/>
          <p:nvPr/>
        </p:nvSpPr>
        <p:spPr>
          <a:xfrm>
            <a:off x="524909" y="2200783"/>
            <a:ext cx="2797455" cy="454025"/>
          </a:xfrm>
          <a:prstGeom prst="roundRect">
            <a:avLst/>
          </a:prstGeom>
          <a:solidFill>
            <a:srgbClr val="FFFFFF"/>
          </a:solidFill>
          <a:ln w="25400" cap="flat" cmpd="sng" algn="ctr">
            <a:solidFill>
              <a:srgbClr val="398471"/>
            </a:solidFill>
            <a:prstDash val="solid"/>
          </a:ln>
          <a:effectLst/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ctr" defTabSz="584200" latinLnBrk="1" hangingPunct="0">
              <a:defRPr/>
            </a:pPr>
            <a:r>
              <a:rPr lang="ca-ES" sz="2000" b="1" kern="0" dirty="0">
                <a:solidFill>
                  <a:srgbClr val="398471"/>
                </a:solidFill>
                <a:latin typeface="Helvetica Neue Black Condensed"/>
                <a:sym typeface="Helvetica Neue Light"/>
              </a:rPr>
              <a:t>Tipologia de vehicles</a:t>
            </a:r>
          </a:p>
        </p:txBody>
      </p:sp>
      <p:sp>
        <p:nvSpPr>
          <p:cNvPr id="9" name="19 Rectángulo redondeado"/>
          <p:cNvSpPr/>
          <p:nvPr/>
        </p:nvSpPr>
        <p:spPr>
          <a:xfrm>
            <a:off x="3405492" y="2205586"/>
            <a:ext cx="1641655" cy="454025"/>
          </a:xfrm>
          <a:prstGeom prst="roundRect">
            <a:avLst/>
          </a:prstGeom>
          <a:solidFill>
            <a:srgbClr val="FFFFFF"/>
          </a:solidFill>
          <a:ln w="25400" cap="flat" cmpd="sng" algn="ctr">
            <a:solidFill>
              <a:srgbClr val="398471"/>
            </a:solidFill>
            <a:prstDash val="solid"/>
          </a:ln>
          <a:effectLst/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2000" b="1" i="0" u="none" strike="noStrike" kern="0" cap="none" spc="0" normalizeH="0" baseline="0" noProof="0" dirty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latin typeface="Helvetica Neue Black Condensed"/>
                <a:sym typeface="Helvetica Neue Light"/>
              </a:rPr>
              <a:t>Horaris</a:t>
            </a:r>
            <a:endParaRPr kumimoji="0" lang="ca-ES" sz="2000" b="0" i="0" u="none" strike="noStrike" kern="0" cap="none" spc="0" normalizeH="0" baseline="0" noProof="0" dirty="0">
              <a:ln>
                <a:noFill/>
              </a:ln>
              <a:solidFill>
                <a:srgbClr val="398471"/>
              </a:solidFill>
              <a:effectLst/>
              <a:uLnTx/>
              <a:uFillTx/>
              <a:latin typeface="Helvetica Neue Black Condensed"/>
              <a:sym typeface="Helvetica Neue Light"/>
            </a:endParaRPr>
          </a:p>
        </p:txBody>
      </p:sp>
      <p:sp>
        <p:nvSpPr>
          <p:cNvPr id="10" name="19 Rectángulo redondeado"/>
          <p:cNvSpPr/>
          <p:nvPr/>
        </p:nvSpPr>
        <p:spPr>
          <a:xfrm>
            <a:off x="7977493" y="2200782"/>
            <a:ext cx="2995335" cy="454025"/>
          </a:xfrm>
          <a:prstGeom prst="roundRect">
            <a:avLst/>
          </a:prstGeom>
          <a:solidFill>
            <a:srgbClr val="469584"/>
          </a:solidFill>
          <a:ln w="25400" cap="flat" cmpd="sng" algn="ctr">
            <a:solidFill>
              <a:srgbClr val="398471"/>
            </a:solidFill>
            <a:prstDash val="solid"/>
          </a:ln>
          <a:effectLst/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ctr" defTabSz="584200" latinLnBrk="1" hangingPunct="0">
              <a:defRPr/>
            </a:pPr>
            <a:r>
              <a:rPr lang="ca-ES" sz="2000" b="1" kern="0" dirty="0">
                <a:solidFill>
                  <a:srgbClr val="FFFFFF"/>
                </a:solidFill>
                <a:latin typeface="Helvetica Neue Black Condensed"/>
                <a:sym typeface="Helvetica Neue Light"/>
              </a:rPr>
              <a:t>Tipologia de serveis</a:t>
            </a:r>
          </a:p>
        </p:txBody>
      </p:sp>
      <p:sp>
        <p:nvSpPr>
          <p:cNvPr id="11" name="19 Rectángulo redondeado"/>
          <p:cNvSpPr/>
          <p:nvPr/>
        </p:nvSpPr>
        <p:spPr>
          <a:xfrm>
            <a:off x="5130275" y="2205586"/>
            <a:ext cx="2784871" cy="454025"/>
          </a:xfrm>
          <a:prstGeom prst="roundRect">
            <a:avLst/>
          </a:prstGeom>
          <a:solidFill>
            <a:srgbClr val="FFFFFF"/>
          </a:solidFill>
          <a:ln w="25400" cap="flat" cmpd="sng" algn="ctr">
            <a:solidFill>
              <a:srgbClr val="398471"/>
            </a:solidFill>
            <a:prstDash val="solid"/>
          </a:ln>
          <a:effectLst/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2000" b="1" i="0" u="none" strike="noStrike" kern="0" cap="none" spc="0" normalizeH="0" baseline="0" noProof="0" dirty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latin typeface="Helvetica Neue Black Condensed"/>
                <a:sym typeface="Helvetica Neue Light"/>
              </a:rPr>
              <a:t>Tipologia de vials</a:t>
            </a:r>
            <a:endParaRPr kumimoji="0" lang="ca-ES" sz="2000" b="0" i="0" u="none" strike="noStrike" kern="0" cap="none" spc="0" normalizeH="0" baseline="0" noProof="0" dirty="0">
              <a:ln>
                <a:noFill/>
              </a:ln>
              <a:solidFill>
                <a:srgbClr val="398471"/>
              </a:solidFill>
              <a:effectLst/>
              <a:uLnTx/>
              <a:uFillTx/>
              <a:latin typeface="Helvetica Neue Black Condensed"/>
              <a:sym typeface="Helvetica Neue Light"/>
            </a:endParaRPr>
          </a:p>
        </p:txBody>
      </p:sp>
      <p:sp>
        <p:nvSpPr>
          <p:cNvPr id="12" name="19 Rectángulo redondeado"/>
          <p:cNvSpPr/>
          <p:nvPr/>
        </p:nvSpPr>
        <p:spPr>
          <a:xfrm>
            <a:off x="11035174" y="2200783"/>
            <a:ext cx="2200336" cy="454025"/>
          </a:xfrm>
          <a:prstGeom prst="roundRect">
            <a:avLst/>
          </a:prstGeom>
          <a:solidFill>
            <a:srgbClr val="FFFFFF"/>
          </a:solidFill>
          <a:ln w="25400" cap="flat" cmpd="sng" algn="ctr">
            <a:solidFill>
              <a:srgbClr val="398471"/>
            </a:solidFill>
            <a:prstDash val="solid"/>
          </a:ln>
          <a:effectLst/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2000" b="1" i="0" u="none" strike="noStrike" kern="0" cap="none" spc="0" normalizeH="0" baseline="0" noProof="0" dirty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latin typeface="Helvetica Neue Black Condensed"/>
                <a:sym typeface="Helvetica Neue Light"/>
              </a:rPr>
              <a:t>Soroll</a:t>
            </a:r>
            <a:endParaRPr kumimoji="0" lang="ca-ES" sz="2000" b="0" i="0" u="none" strike="noStrike" kern="0" cap="none" spc="0" normalizeH="0" baseline="0" noProof="0" dirty="0">
              <a:ln>
                <a:noFill/>
              </a:ln>
              <a:solidFill>
                <a:srgbClr val="398471"/>
              </a:solidFill>
              <a:effectLst/>
              <a:uLnTx/>
              <a:uFillTx/>
              <a:latin typeface="Helvetica Neue Black Condensed"/>
              <a:sym typeface="Helvetica Neue Light"/>
            </a:endParaRPr>
          </a:p>
        </p:txBody>
      </p:sp>
      <p:sp>
        <p:nvSpPr>
          <p:cNvPr id="14" name="34 Rectángulo redondeado"/>
          <p:cNvSpPr/>
          <p:nvPr/>
        </p:nvSpPr>
        <p:spPr>
          <a:xfrm>
            <a:off x="520421" y="3108126"/>
            <a:ext cx="12681539" cy="2927981"/>
          </a:xfrm>
          <a:prstGeom prst="roundRect">
            <a:avLst>
              <a:gd name="adj" fmla="val 0"/>
            </a:avLst>
          </a:prstGeom>
          <a:noFill/>
          <a:ln w="25400" cap="flat" cmpd="sng" algn="ctr">
            <a:noFill/>
            <a:prstDash val="solid"/>
          </a:ln>
          <a:effectLst/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1" indent="228600" algn="just" defTabSz="58420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rgbClr val="008080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ca-ES" sz="1800" b="0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Abastiment i recollida de mercaderies en establiments públics (tenen plaça C/D pròpia o de titularitat municipal)</a:t>
            </a:r>
          </a:p>
          <a:p>
            <a:pPr marL="0" marR="0" lvl="1" indent="228600" algn="just" defTabSz="58420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rgbClr val="008080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ca-ES" sz="1800" b="0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Entrega i recollida a particulars</a:t>
            </a:r>
          </a:p>
          <a:p>
            <a:pPr marL="0" marR="0" lvl="1" indent="228600" algn="just" defTabSz="58420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rgbClr val="008080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ca-ES" sz="1800" b="0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Retirada de residus (en sistemes integrats de gestió o altres)</a:t>
            </a:r>
          </a:p>
          <a:p>
            <a:pPr marL="0" marR="0" lvl="1" indent="228600" algn="just" defTabSz="58420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rgbClr val="008080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ca-ES" sz="1800" b="0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Mudances</a:t>
            </a:r>
          </a:p>
          <a:p>
            <a:pPr marL="0" marR="0" lvl="1" indent="228600" algn="just" defTabSz="58420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rgbClr val="008080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ca-ES" sz="1800" b="0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Obres</a:t>
            </a:r>
          </a:p>
          <a:p>
            <a:pPr marL="0" marR="0" lvl="1" indent="228600" algn="just" defTabSz="58420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rgbClr val="008080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ca-ES" sz="1800" b="0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Altres serveis (assistència tècnica, instal·lació, reparació, </a:t>
            </a:r>
            <a:r>
              <a:rPr kumimoji="0" lang="ca-ES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prevenda</a:t>
            </a:r>
            <a:r>
              <a:rPr kumimoji="0" lang="ca-ES" sz="1800" b="0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, serveis mèdics d’urgència)</a:t>
            </a:r>
          </a:p>
        </p:txBody>
      </p:sp>
    </p:spTree>
    <p:extLst>
      <p:ext uri="{BB962C8B-B14F-4D97-AF65-F5344CB8AC3E}">
        <p14:creationId xmlns:p14="http://schemas.microsoft.com/office/powerpoint/2010/main" val="3988524355"/>
      </p:ext>
    </p:extLst>
  </p:cSld>
  <p:clrMapOvr>
    <a:masterClrMapping/>
  </p:clrMapOvr>
  <p:transition spd="slow">
    <p:push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593725" y="921263"/>
            <a:ext cx="125662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a-ES" sz="2400" b="1" dirty="0">
                <a:solidFill>
                  <a:srgbClr val="006666"/>
                </a:solidFill>
                <a:latin typeface="Arial Normal" charset="0"/>
                <a:cs typeface="Arial Normal" charset="0"/>
              </a:rPr>
              <a:t>La Distribució Urbana de Mercaderies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989878" y="1631229"/>
            <a:ext cx="12170101" cy="400110"/>
          </a:xfrm>
          <a:prstGeom prst="rect">
            <a:avLst/>
          </a:prstGeom>
          <a:noFill/>
        </p:spPr>
        <p:txBody>
          <a:bodyPr wrap="square" numCol="1" rtlCol="0" anchor="t">
            <a:spAutoFit/>
          </a:bodyPr>
          <a:lstStyle/>
          <a:p>
            <a:pPr lvl="0" defTabSz="91440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ca-ES" sz="2000" b="1" u="sng" dirty="0">
                <a:solidFill>
                  <a:srgbClr val="404040"/>
                </a:solidFill>
                <a:latin typeface="Arial" charset="0"/>
                <a:ea typeface="Arial" charset="0"/>
                <a:cs typeface="Arial" charset="0"/>
              </a:rPr>
              <a:t>Idees de les reunió amb els subgrups de treball (Grup de la harmonització de les ordenances)</a:t>
            </a:r>
            <a:endParaRPr lang="ca-ES" sz="2000" dirty="0">
              <a:solidFill>
                <a:srgbClr val="404040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7" name="19 Rectángulo redondeado"/>
          <p:cNvSpPr/>
          <p:nvPr/>
        </p:nvSpPr>
        <p:spPr>
          <a:xfrm>
            <a:off x="524909" y="2200783"/>
            <a:ext cx="2797455" cy="454025"/>
          </a:xfrm>
          <a:prstGeom prst="roundRect">
            <a:avLst/>
          </a:prstGeom>
          <a:solidFill>
            <a:srgbClr val="FFFFFF"/>
          </a:solidFill>
          <a:ln w="25400" cap="flat" cmpd="sng" algn="ctr">
            <a:solidFill>
              <a:srgbClr val="398471"/>
            </a:solidFill>
            <a:prstDash val="solid"/>
          </a:ln>
          <a:effectLst/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ctr" defTabSz="584200" latinLnBrk="1" hangingPunct="0">
              <a:defRPr/>
            </a:pPr>
            <a:r>
              <a:rPr lang="ca-ES" sz="2000" b="1" kern="0" dirty="0">
                <a:solidFill>
                  <a:srgbClr val="398471"/>
                </a:solidFill>
                <a:latin typeface="Helvetica Neue Black Condensed"/>
                <a:sym typeface="Helvetica Neue Light"/>
              </a:rPr>
              <a:t>Tipologia de vehicles</a:t>
            </a:r>
          </a:p>
        </p:txBody>
      </p:sp>
      <p:sp>
        <p:nvSpPr>
          <p:cNvPr id="9" name="19 Rectángulo redondeado"/>
          <p:cNvSpPr/>
          <p:nvPr/>
        </p:nvSpPr>
        <p:spPr>
          <a:xfrm>
            <a:off x="3405492" y="2205586"/>
            <a:ext cx="1641655" cy="454025"/>
          </a:xfrm>
          <a:prstGeom prst="roundRect">
            <a:avLst/>
          </a:prstGeom>
          <a:solidFill>
            <a:srgbClr val="FFFFFF"/>
          </a:solidFill>
          <a:ln w="25400" cap="flat" cmpd="sng" algn="ctr">
            <a:solidFill>
              <a:srgbClr val="398471"/>
            </a:solidFill>
            <a:prstDash val="solid"/>
          </a:ln>
          <a:effectLst/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2000" b="1" i="0" u="none" strike="noStrike" kern="0" cap="none" spc="0" normalizeH="0" baseline="0" noProof="0" dirty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latin typeface="Helvetica Neue Black Condensed"/>
                <a:sym typeface="Helvetica Neue Light"/>
              </a:rPr>
              <a:t>Horaris</a:t>
            </a:r>
            <a:endParaRPr kumimoji="0" lang="ca-ES" sz="2000" b="0" i="0" u="none" strike="noStrike" kern="0" cap="none" spc="0" normalizeH="0" baseline="0" noProof="0" dirty="0">
              <a:ln>
                <a:noFill/>
              </a:ln>
              <a:solidFill>
                <a:srgbClr val="398471"/>
              </a:solidFill>
              <a:effectLst/>
              <a:uLnTx/>
              <a:uFillTx/>
              <a:latin typeface="Helvetica Neue Black Condensed"/>
              <a:sym typeface="Helvetica Neue Light"/>
            </a:endParaRPr>
          </a:p>
        </p:txBody>
      </p:sp>
      <p:sp>
        <p:nvSpPr>
          <p:cNvPr id="10" name="19 Rectángulo redondeado"/>
          <p:cNvSpPr/>
          <p:nvPr/>
        </p:nvSpPr>
        <p:spPr>
          <a:xfrm>
            <a:off x="7977493" y="2200782"/>
            <a:ext cx="2995335" cy="454025"/>
          </a:xfrm>
          <a:prstGeom prst="roundRect">
            <a:avLst/>
          </a:prstGeom>
          <a:solidFill>
            <a:srgbClr val="FFFFFF"/>
          </a:solidFill>
          <a:ln w="25400" cap="flat" cmpd="sng" algn="ctr">
            <a:solidFill>
              <a:srgbClr val="398471"/>
            </a:solidFill>
            <a:prstDash val="solid"/>
          </a:ln>
          <a:effectLst/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2000" b="1" i="0" u="none" strike="noStrike" kern="0" cap="none" spc="0" normalizeH="0" baseline="0" noProof="0" dirty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latin typeface="Helvetica Neue Black Condensed"/>
                <a:sym typeface="Helvetica Neue Light"/>
              </a:rPr>
              <a:t>Tipologia de serveis</a:t>
            </a:r>
            <a:endParaRPr kumimoji="0" lang="ca-ES" sz="2000" b="0" i="0" u="none" strike="noStrike" kern="0" cap="none" spc="0" normalizeH="0" baseline="0" noProof="0" dirty="0">
              <a:ln>
                <a:noFill/>
              </a:ln>
              <a:solidFill>
                <a:srgbClr val="398471"/>
              </a:solidFill>
              <a:effectLst/>
              <a:uLnTx/>
              <a:uFillTx/>
              <a:latin typeface="Helvetica Neue Black Condensed"/>
              <a:sym typeface="Helvetica Neue Light"/>
            </a:endParaRPr>
          </a:p>
        </p:txBody>
      </p:sp>
      <p:sp>
        <p:nvSpPr>
          <p:cNvPr id="11" name="19 Rectángulo redondeado"/>
          <p:cNvSpPr/>
          <p:nvPr/>
        </p:nvSpPr>
        <p:spPr>
          <a:xfrm>
            <a:off x="5130275" y="2205586"/>
            <a:ext cx="2784871" cy="454025"/>
          </a:xfrm>
          <a:prstGeom prst="roundRect">
            <a:avLst/>
          </a:prstGeom>
          <a:solidFill>
            <a:srgbClr val="FFFFFF"/>
          </a:solidFill>
          <a:ln w="25400" cap="flat" cmpd="sng" algn="ctr">
            <a:solidFill>
              <a:srgbClr val="398471"/>
            </a:solidFill>
            <a:prstDash val="solid"/>
          </a:ln>
          <a:effectLst/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2000" b="1" i="0" u="none" strike="noStrike" kern="0" cap="none" spc="0" normalizeH="0" baseline="0" noProof="0" dirty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latin typeface="Helvetica Neue Black Condensed"/>
                <a:sym typeface="Helvetica Neue Light"/>
              </a:rPr>
              <a:t>Tipologia de vials</a:t>
            </a:r>
            <a:endParaRPr kumimoji="0" lang="ca-ES" sz="2000" b="0" i="0" u="none" strike="noStrike" kern="0" cap="none" spc="0" normalizeH="0" baseline="0" noProof="0" dirty="0">
              <a:ln>
                <a:noFill/>
              </a:ln>
              <a:solidFill>
                <a:srgbClr val="398471"/>
              </a:solidFill>
              <a:effectLst/>
              <a:uLnTx/>
              <a:uFillTx/>
              <a:latin typeface="Helvetica Neue Black Condensed"/>
              <a:sym typeface="Helvetica Neue Light"/>
            </a:endParaRPr>
          </a:p>
        </p:txBody>
      </p:sp>
      <p:sp>
        <p:nvSpPr>
          <p:cNvPr id="12" name="19 Rectángulo redondeado"/>
          <p:cNvSpPr/>
          <p:nvPr/>
        </p:nvSpPr>
        <p:spPr>
          <a:xfrm>
            <a:off x="11035174" y="2200783"/>
            <a:ext cx="2200336" cy="454025"/>
          </a:xfrm>
          <a:prstGeom prst="roundRect">
            <a:avLst/>
          </a:prstGeom>
          <a:solidFill>
            <a:srgbClr val="469584"/>
          </a:solidFill>
          <a:ln w="25400" cap="flat" cmpd="sng" algn="ctr">
            <a:solidFill>
              <a:srgbClr val="398471"/>
            </a:solidFill>
            <a:prstDash val="solid"/>
          </a:ln>
          <a:effectLst/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ctr" defTabSz="584200" latinLnBrk="1" hangingPunct="0">
              <a:defRPr/>
            </a:pPr>
            <a:r>
              <a:rPr lang="ca-ES" sz="2000" b="1" kern="0" dirty="0">
                <a:solidFill>
                  <a:srgbClr val="FFFFFF"/>
                </a:solidFill>
                <a:latin typeface="Helvetica Neue Black Condensed"/>
                <a:sym typeface="Helvetica Neue Light"/>
              </a:rPr>
              <a:t>Soroll</a:t>
            </a:r>
          </a:p>
        </p:txBody>
      </p:sp>
      <p:sp>
        <p:nvSpPr>
          <p:cNvPr id="15" name="34 Rectángulo redondeado"/>
          <p:cNvSpPr/>
          <p:nvPr/>
        </p:nvSpPr>
        <p:spPr>
          <a:xfrm>
            <a:off x="521829" y="3119920"/>
            <a:ext cx="12710046" cy="1986185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285750" indent="-285750">
              <a:lnSpc>
                <a:spcPct val="150000"/>
              </a:lnSpc>
              <a:spcBef>
                <a:spcPct val="20000"/>
              </a:spcBef>
              <a:buClr>
                <a:srgbClr val="008080"/>
              </a:buClr>
              <a:buFont typeface="Wingdings" pitchFamily="2" charset="2"/>
              <a:buChar char="§"/>
            </a:pPr>
            <a:r>
              <a:rPr lang="ca-ES" sz="1800" dirty="0">
                <a:solidFill>
                  <a:srgbClr val="404040"/>
                </a:solidFill>
              </a:rPr>
              <a:t>Límits variables segons </a:t>
            </a:r>
            <a:r>
              <a:rPr lang="ca-ES" sz="1800" dirty="0" smtClean="0">
                <a:solidFill>
                  <a:srgbClr val="404040"/>
                </a:solidFill>
              </a:rPr>
              <a:t>horari</a:t>
            </a:r>
          </a:p>
          <a:p>
            <a:pPr marL="285750" indent="-285750">
              <a:lnSpc>
                <a:spcPct val="150000"/>
              </a:lnSpc>
              <a:spcBef>
                <a:spcPct val="20000"/>
              </a:spcBef>
              <a:buClr>
                <a:srgbClr val="008080"/>
              </a:buClr>
              <a:buFont typeface="Wingdings" pitchFamily="2" charset="2"/>
              <a:buChar char="§"/>
            </a:pPr>
            <a:r>
              <a:rPr lang="ca-ES" sz="1800" dirty="0" smtClean="0">
                <a:solidFill>
                  <a:srgbClr val="404040"/>
                </a:solidFill>
              </a:rPr>
              <a:t>Nivells </a:t>
            </a:r>
            <a:r>
              <a:rPr lang="ca-ES" sz="1800" dirty="0">
                <a:solidFill>
                  <a:srgbClr val="404040"/>
                </a:solidFill>
              </a:rPr>
              <a:t>especialment reduïts per a operacions </a:t>
            </a:r>
            <a:r>
              <a:rPr lang="ca-ES" sz="1800" dirty="0" smtClean="0">
                <a:solidFill>
                  <a:srgbClr val="404040"/>
                </a:solidFill>
              </a:rPr>
              <a:t>nocturnes</a:t>
            </a:r>
          </a:p>
          <a:p>
            <a:pPr marL="285750" indent="-285750">
              <a:lnSpc>
                <a:spcPct val="150000"/>
              </a:lnSpc>
              <a:spcBef>
                <a:spcPct val="20000"/>
              </a:spcBef>
              <a:buClr>
                <a:srgbClr val="008080"/>
              </a:buClr>
              <a:buFont typeface="Wingdings" pitchFamily="2" charset="2"/>
              <a:buChar char="§"/>
            </a:pPr>
            <a:r>
              <a:rPr lang="ca-ES" sz="1800" dirty="0" smtClean="0">
                <a:solidFill>
                  <a:srgbClr val="404040"/>
                </a:solidFill>
              </a:rPr>
              <a:t>Normativa </a:t>
            </a:r>
            <a:r>
              <a:rPr lang="ca-ES" sz="1800" dirty="0">
                <a:solidFill>
                  <a:srgbClr val="404040"/>
                </a:solidFill>
              </a:rPr>
              <a:t>que defineixi com es mesura el soroll per valorar el compliment dels límits fixats (per assegurar </a:t>
            </a:r>
            <a:r>
              <a:rPr lang="ca-ES" sz="1800" dirty="0" smtClean="0">
                <a:solidFill>
                  <a:srgbClr val="404040"/>
                </a:solidFill>
              </a:rPr>
              <a:t>homogeneïtat)</a:t>
            </a:r>
          </a:p>
          <a:p>
            <a:pPr marL="285750" indent="-285750">
              <a:lnSpc>
                <a:spcPct val="150000"/>
              </a:lnSpc>
              <a:spcBef>
                <a:spcPct val="20000"/>
              </a:spcBef>
              <a:buClr>
                <a:srgbClr val="008080"/>
              </a:buClr>
              <a:buFont typeface="Wingdings" pitchFamily="2" charset="2"/>
              <a:buChar char="§"/>
            </a:pPr>
            <a:r>
              <a:rPr lang="ca-ES" sz="1800" dirty="0" smtClean="0">
                <a:solidFill>
                  <a:srgbClr val="404040"/>
                </a:solidFill>
              </a:rPr>
              <a:t>Normativa </a:t>
            </a:r>
            <a:r>
              <a:rPr lang="ca-ES" sz="1800" dirty="0">
                <a:solidFill>
                  <a:srgbClr val="404040"/>
                </a:solidFill>
              </a:rPr>
              <a:t>específica que reguli com reduir el soroll (recull de recomanacions o elements obligatoris)</a:t>
            </a:r>
          </a:p>
        </p:txBody>
      </p:sp>
    </p:spTree>
    <p:extLst>
      <p:ext uri="{BB962C8B-B14F-4D97-AF65-F5344CB8AC3E}">
        <p14:creationId xmlns:p14="http://schemas.microsoft.com/office/powerpoint/2010/main" val="3988524355"/>
      </p:ext>
    </p:extLst>
  </p:cSld>
  <p:clrMapOvr>
    <a:masterClrMapping/>
  </p:clrMapOvr>
  <p:transition spd="slow">
    <p:push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593725" y="921263"/>
            <a:ext cx="125662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a-ES" sz="2400" b="1" dirty="0">
                <a:solidFill>
                  <a:srgbClr val="006666"/>
                </a:solidFill>
                <a:latin typeface="Arial Normal" charset="0"/>
                <a:cs typeface="Arial Normal" charset="0"/>
              </a:rPr>
              <a:t>DUM – La harmonització de les ordenances municipals 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989878" y="1631229"/>
            <a:ext cx="12170101" cy="400110"/>
          </a:xfrm>
          <a:prstGeom prst="rect">
            <a:avLst/>
          </a:prstGeom>
          <a:noFill/>
        </p:spPr>
        <p:txBody>
          <a:bodyPr wrap="square" numCol="1" rtlCol="0" anchor="t">
            <a:spAutoFit/>
          </a:bodyPr>
          <a:lstStyle/>
          <a:p>
            <a:pPr lvl="0" defTabSz="91440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ca-ES" sz="2000" b="1" u="sng" dirty="0">
                <a:solidFill>
                  <a:srgbClr val="404040"/>
                </a:solidFill>
                <a:latin typeface="Arial" charset="0"/>
                <a:ea typeface="Arial" charset="0"/>
                <a:cs typeface="Arial" charset="0"/>
              </a:rPr>
              <a:t>Treballs realitzats - Anàlisi de les ordenances municipals</a:t>
            </a:r>
            <a:endParaRPr lang="ca-ES" sz="2000" dirty="0">
              <a:solidFill>
                <a:srgbClr val="404040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" name="CuadroTexto 3"/>
          <p:cNvSpPr txBox="1"/>
          <p:nvPr/>
        </p:nvSpPr>
        <p:spPr>
          <a:xfrm>
            <a:off x="1091380" y="2261280"/>
            <a:ext cx="12241161" cy="5853910"/>
          </a:xfrm>
          <a:prstGeom prst="rect">
            <a:avLst/>
          </a:prstGeom>
          <a:noFill/>
        </p:spPr>
        <p:txBody>
          <a:bodyPr wrap="square" numCol="1" rtlCol="0" anchor="t">
            <a:spAutoFit/>
          </a:bodyPr>
          <a:lstStyle/>
          <a:p>
            <a:pPr lvl="0" algn="just" defTabSz="91440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ca-ES" sz="1800" dirty="0" smtClean="0">
                <a:solidFill>
                  <a:srgbClr val="404040"/>
                </a:solidFill>
                <a:ea typeface="Arial" charset="0"/>
                <a:cs typeface="Arial" charset="0"/>
              </a:rPr>
              <a:t>S’han revisat 105 municipis, la majoria de la RMB però també alguns de dimensions més grans a la resta de Catalunya.</a:t>
            </a:r>
          </a:p>
          <a:p>
            <a:pPr lvl="0" algn="just" defTabSz="91440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ca-ES" sz="1800" dirty="0" smtClean="0">
                <a:solidFill>
                  <a:srgbClr val="404040"/>
                </a:solidFill>
                <a:ea typeface="Arial" charset="0"/>
                <a:cs typeface="Arial" charset="0"/>
              </a:rPr>
              <a:t>En primer lloc s’han cercat les ordenances vigents, però en general proporcionen molt poca informació, ja que no s’hi especifiquen detalls de la regulació de la DUM. Com a molt es pot obtenir de les pàgines web dels ajuntaments alguna dada puntual com la durada màxima permesa de l’estacionament C/D i la necessitat de tenir un disc horari.</a:t>
            </a:r>
          </a:p>
          <a:p>
            <a:pPr lvl="0" algn="just" defTabSz="91440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ca-ES" sz="1800" dirty="0" smtClean="0">
                <a:solidFill>
                  <a:srgbClr val="404040"/>
                </a:solidFill>
                <a:ea typeface="Arial" charset="0"/>
                <a:cs typeface="Arial" charset="0"/>
              </a:rPr>
              <a:t>A banda es disposa de dades d’un estudi (“</a:t>
            </a:r>
            <a:r>
              <a:rPr lang="ca-ES" sz="1800" i="1" dirty="0" smtClean="0">
                <a:solidFill>
                  <a:srgbClr val="404040"/>
                </a:solidFill>
                <a:ea typeface="Arial" charset="0"/>
                <a:cs typeface="Arial" charset="0"/>
              </a:rPr>
              <a:t>Criteris per a l’elaboració d’un model homogeni de gestió i </a:t>
            </a:r>
            <a:r>
              <a:rPr lang="ca-ES" sz="1800" i="1" dirty="0" err="1" smtClean="0">
                <a:solidFill>
                  <a:srgbClr val="404040"/>
                </a:solidFill>
                <a:ea typeface="Arial" charset="0"/>
                <a:cs typeface="Arial" charset="0"/>
              </a:rPr>
              <a:t>tarificació</a:t>
            </a:r>
            <a:r>
              <a:rPr lang="ca-ES" sz="1800" i="1" dirty="0" smtClean="0">
                <a:solidFill>
                  <a:srgbClr val="404040"/>
                </a:solidFill>
                <a:ea typeface="Arial" charset="0"/>
                <a:cs typeface="Arial" charset="0"/>
              </a:rPr>
              <a:t> dels aparcaments als municipis de la província de Barcelona</a:t>
            </a:r>
            <a:r>
              <a:rPr lang="ca-ES" sz="1800" dirty="0" smtClean="0">
                <a:solidFill>
                  <a:srgbClr val="404040"/>
                </a:solidFill>
                <a:ea typeface="Arial" charset="0"/>
                <a:cs typeface="Arial" charset="0"/>
              </a:rPr>
              <a:t>, AMTU/DIBA 2016), que els propis municipis van facilitar, i en el que hi ha alguna informació relativa a la DUM (nombre de places, horari...), tot i que no és completa.</a:t>
            </a:r>
          </a:p>
          <a:p>
            <a:pPr lvl="0" algn="just" defTabSz="91440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ca-ES" sz="1800" dirty="0" smtClean="0">
                <a:solidFill>
                  <a:srgbClr val="404040"/>
                </a:solidFill>
                <a:ea typeface="Arial" charset="0"/>
                <a:cs typeface="Arial" charset="0"/>
              </a:rPr>
              <a:t>Per tal de suplir la falta d’informació s’ha realitzat una recerca online a través de Google Street </a:t>
            </a:r>
            <a:r>
              <a:rPr lang="ca-ES" sz="1800" dirty="0" err="1" smtClean="0">
                <a:solidFill>
                  <a:srgbClr val="404040"/>
                </a:solidFill>
                <a:ea typeface="Arial" charset="0"/>
                <a:cs typeface="Arial" charset="0"/>
              </a:rPr>
              <a:t>View</a:t>
            </a:r>
            <a:r>
              <a:rPr lang="ca-ES" sz="1800" dirty="0" smtClean="0">
                <a:solidFill>
                  <a:srgbClr val="404040"/>
                </a:solidFill>
                <a:ea typeface="Arial" charset="0"/>
                <a:cs typeface="Arial" charset="0"/>
              </a:rPr>
              <a:t> cercant cartells de regulació DUM. Això ens ha permès tenir una mostra àmplia, si bé no exhaustiva, en termes de:</a:t>
            </a:r>
          </a:p>
          <a:p>
            <a:pPr marL="285750" lvl="0" indent="-14288" algn="just" defTabSz="9144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endParaRPr lang="ca-ES" sz="1800" dirty="0" smtClean="0">
              <a:solidFill>
                <a:srgbClr val="404040"/>
              </a:solidFill>
              <a:ea typeface="Arial" charset="0"/>
              <a:cs typeface="Arial" charset="0"/>
            </a:endParaRPr>
          </a:p>
          <a:p>
            <a:pPr marL="285750" lvl="0" indent="-14288" algn="just" defTabSz="9144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ca-ES" sz="1800" dirty="0" smtClean="0">
                <a:solidFill>
                  <a:srgbClr val="404040"/>
                </a:solidFill>
                <a:ea typeface="Arial" charset="0"/>
                <a:cs typeface="Arial" charset="0"/>
              </a:rPr>
              <a:t> Horari de regulació</a:t>
            </a:r>
          </a:p>
          <a:p>
            <a:pPr marL="274638" lvl="0" algn="just" defTabSz="9144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ca-ES" sz="1800" dirty="0" smtClean="0">
                <a:solidFill>
                  <a:srgbClr val="404040"/>
                </a:solidFill>
                <a:ea typeface="Arial" charset="0"/>
                <a:cs typeface="Arial" charset="0"/>
              </a:rPr>
              <a:t> Màxim temps d’estacionament permès</a:t>
            </a:r>
          </a:p>
          <a:p>
            <a:pPr marL="274638" lvl="0" algn="just" defTabSz="9144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ca-ES" sz="1800" dirty="0" smtClean="0">
                <a:solidFill>
                  <a:srgbClr val="404040"/>
                </a:solidFill>
                <a:ea typeface="Arial" charset="0"/>
                <a:cs typeface="Arial" charset="0"/>
              </a:rPr>
              <a:t> Dies de regulació</a:t>
            </a:r>
          </a:p>
          <a:p>
            <a:pPr lvl="0" algn="just" defTabSz="914400" eaLnBrk="0" fontAlgn="base" hangingPunct="0">
              <a:spcBef>
                <a:spcPct val="20000"/>
              </a:spcBef>
              <a:spcAft>
                <a:spcPct val="0"/>
              </a:spcAft>
            </a:pPr>
            <a:endParaRPr lang="ca-ES" sz="1800" dirty="0">
              <a:solidFill>
                <a:srgbClr val="404040"/>
              </a:solidFill>
              <a:ea typeface="Arial" charset="0"/>
              <a:cs typeface="Arial" charset="0"/>
            </a:endParaRPr>
          </a:p>
          <a:p>
            <a:pPr lvl="0" algn="just" defTabSz="91440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ca-ES" sz="1800" dirty="0" smtClean="0">
                <a:solidFill>
                  <a:srgbClr val="404040"/>
                </a:solidFill>
                <a:ea typeface="Arial" charset="0"/>
                <a:cs typeface="Arial" charset="0"/>
              </a:rPr>
              <a:t>La informació que es presenta a continuació es basa en aquesta mostra, però cal assenyalar que a banda de la variabilitat entre municipis quant a detalls de la regulació DUM, també existeix en alguns municipis variabilitat segons la zona. Per exemple sol passar que en carrers de centre històric la regulació sigui diferent a la resta del municipi, o en municipis molt extensos com Barcelona, la regulació varia fins i tot a cada barri.</a:t>
            </a:r>
          </a:p>
        </p:txBody>
      </p:sp>
    </p:spTree>
    <p:extLst>
      <p:ext uri="{BB962C8B-B14F-4D97-AF65-F5344CB8AC3E}">
        <p14:creationId xmlns:p14="http://schemas.microsoft.com/office/powerpoint/2010/main" val="1335653252"/>
      </p:ext>
    </p:extLst>
  </p:cSld>
  <p:clrMapOvr>
    <a:masterClrMapping/>
  </p:clrMapOvr>
  <p:transition spd="slow">
    <p:push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593725" y="921263"/>
            <a:ext cx="125662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a-ES" sz="2400" b="1" dirty="0">
                <a:solidFill>
                  <a:srgbClr val="006666"/>
                </a:solidFill>
                <a:latin typeface="Arial Normal" charset="0"/>
                <a:cs typeface="Arial Normal" charset="0"/>
              </a:rPr>
              <a:t>DUM – La harmonització de les ordenances municipals 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989878" y="1631229"/>
            <a:ext cx="12170101" cy="400110"/>
          </a:xfrm>
          <a:prstGeom prst="rect">
            <a:avLst/>
          </a:prstGeom>
          <a:noFill/>
        </p:spPr>
        <p:txBody>
          <a:bodyPr wrap="square" numCol="1" rtlCol="0" anchor="t">
            <a:spAutoFit/>
          </a:bodyPr>
          <a:lstStyle/>
          <a:p>
            <a:pPr lvl="0" defTabSz="91440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ca-ES" sz="2000" b="1" u="sng" dirty="0" smtClean="0">
                <a:solidFill>
                  <a:srgbClr val="404040"/>
                </a:solidFill>
                <a:latin typeface="Arial" charset="0"/>
                <a:ea typeface="Arial" charset="0"/>
                <a:cs typeface="Arial" charset="0"/>
              </a:rPr>
              <a:t>Anàlisi </a:t>
            </a:r>
            <a:r>
              <a:rPr lang="ca-ES" sz="2000" b="1" u="sng" dirty="0">
                <a:solidFill>
                  <a:srgbClr val="404040"/>
                </a:solidFill>
                <a:latin typeface="Arial" charset="0"/>
                <a:ea typeface="Arial" charset="0"/>
                <a:cs typeface="Arial" charset="0"/>
              </a:rPr>
              <a:t>de les ordenances </a:t>
            </a:r>
            <a:r>
              <a:rPr lang="ca-ES" sz="2000" b="1" u="sng" dirty="0" smtClean="0">
                <a:solidFill>
                  <a:srgbClr val="404040"/>
                </a:solidFill>
                <a:latin typeface="Arial" charset="0"/>
                <a:ea typeface="Arial" charset="0"/>
                <a:cs typeface="Arial" charset="0"/>
              </a:rPr>
              <a:t>municipals – Els horaris</a:t>
            </a:r>
            <a:endParaRPr lang="ca-ES" sz="2000" dirty="0">
              <a:solidFill>
                <a:srgbClr val="404040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6" name="CuadroTexto 1"/>
          <p:cNvSpPr txBox="1"/>
          <p:nvPr/>
        </p:nvSpPr>
        <p:spPr>
          <a:xfrm>
            <a:off x="9704439" y="3546254"/>
            <a:ext cx="37018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ca-ES" sz="2400" u="sng" dirty="0" smtClean="0">
                <a:solidFill>
                  <a:srgbClr val="006666"/>
                </a:solidFill>
                <a:cs typeface="Arial Normal" charset="0"/>
              </a:rPr>
              <a:t>Nombre de municipis amb mateix horari de C/D</a:t>
            </a:r>
            <a:endParaRPr lang="ca-ES" sz="2400" u="sng" dirty="0">
              <a:solidFill>
                <a:srgbClr val="006666"/>
              </a:solidFill>
              <a:cs typeface="Arial Normal" charset="0"/>
            </a:endParaRPr>
          </a:p>
        </p:txBody>
      </p:sp>
      <p:sp>
        <p:nvSpPr>
          <p:cNvPr id="7" name="CuadroTexto 5"/>
          <p:cNvSpPr txBox="1"/>
          <p:nvPr/>
        </p:nvSpPr>
        <p:spPr>
          <a:xfrm>
            <a:off x="1078371" y="2294907"/>
            <a:ext cx="11531501" cy="2031325"/>
          </a:xfrm>
          <a:prstGeom prst="rect">
            <a:avLst/>
          </a:prstGeom>
          <a:noFill/>
        </p:spPr>
        <p:txBody>
          <a:bodyPr wrap="square" numCol="1" rtlCol="0" anchor="t">
            <a:spAutoFit/>
          </a:bodyPr>
          <a:lstStyle/>
          <a:p>
            <a:pPr defTabSz="91440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ca-ES" sz="1800" dirty="0" smtClean="0">
                <a:solidFill>
                  <a:srgbClr val="404040"/>
                </a:solidFill>
                <a:ea typeface="Arial" charset="0"/>
                <a:cs typeface="Arial" charset="0"/>
              </a:rPr>
              <a:t>Els </a:t>
            </a:r>
            <a:r>
              <a:rPr lang="ca-ES" sz="1800" b="1" dirty="0" smtClean="0">
                <a:solidFill>
                  <a:srgbClr val="404040"/>
                </a:solidFill>
                <a:ea typeface="Arial" charset="0"/>
                <a:cs typeface="Arial" charset="0"/>
              </a:rPr>
              <a:t>horaris</a:t>
            </a:r>
            <a:r>
              <a:rPr lang="ca-ES" sz="1800" dirty="0" smtClean="0">
                <a:solidFill>
                  <a:srgbClr val="404040"/>
                </a:solidFill>
                <a:ea typeface="Arial" charset="0"/>
                <a:cs typeface="Arial" charset="0"/>
              </a:rPr>
              <a:t> en els 105 municipis de la mostra són molt variables. Hi ha quatre grups destacables:</a:t>
            </a:r>
          </a:p>
          <a:p>
            <a:pPr marL="285750" indent="-285750" defTabSz="9144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ca-ES" sz="1800" dirty="0" smtClean="0">
                <a:solidFill>
                  <a:srgbClr val="404040"/>
                </a:solidFill>
                <a:ea typeface="Arial" charset="0"/>
                <a:cs typeface="Arial" charset="0"/>
              </a:rPr>
              <a:t>14 tenen horari de 8-14/16-20</a:t>
            </a:r>
          </a:p>
          <a:p>
            <a:pPr marL="285750" indent="-285750" defTabSz="9144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ca-ES" sz="1800" dirty="0" smtClean="0">
                <a:solidFill>
                  <a:srgbClr val="404040"/>
                </a:solidFill>
                <a:ea typeface="Arial" charset="0"/>
                <a:cs typeface="Arial" charset="0"/>
              </a:rPr>
              <a:t>14 tenen horari de 8-20 </a:t>
            </a:r>
          </a:p>
          <a:p>
            <a:pPr marL="285750" indent="-285750" defTabSz="9144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ca-ES" sz="1800" dirty="0" smtClean="0">
                <a:solidFill>
                  <a:srgbClr val="404040"/>
                </a:solidFill>
                <a:ea typeface="Arial" charset="0"/>
                <a:cs typeface="Arial" charset="0"/>
              </a:rPr>
              <a:t>12 tenen horari de  8-13/16-20</a:t>
            </a:r>
          </a:p>
          <a:p>
            <a:pPr marL="285750" indent="-285750" defTabSz="9144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ca-ES" sz="1800" dirty="0" smtClean="0">
                <a:solidFill>
                  <a:srgbClr val="404040"/>
                </a:solidFill>
                <a:ea typeface="Arial" charset="0"/>
                <a:cs typeface="Arial" charset="0"/>
              </a:rPr>
              <a:t>12 </a:t>
            </a:r>
            <a:r>
              <a:rPr lang="ca-ES" sz="1800" dirty="0">
                <a:solidFill>
                  <a:srgbClr val="404040"/>
                </a:solidFill>
                <a:ea typeface="Arial" charset="0"/>
                <a:cs typeface="Arial" charset="0"/>
              </a:rPr>
              <a:t>no </a:t>
            </a:r>
            <a:r>
              <a:rPr lang="ca-ES" sz="1800" dirty="0" smtClean="0">
                <a:solidFill>
                  <a:srgbClr val="404040"/>
                </a:solidFill>
                <a:ea typeface="Arial" charset="0"/>
                <a:cs typeface="Arial" charset="0"/>
              </a:rPr>
              <a:t>tenen </a:t>
            </a:r>
            <a:r>
              <a:rPr lang="ca-ES" sz="1800" dirty="0">
                <a:solidFill>
                  <a:srgbClr val="404040"/>
                </a:solidFill>
                <a:ea typeface="Arial" charset="0"/>
                <a:cs typeface="Arial" charset="0"/>
              </a:rPr>
              <a:t>horari de </a:t>
            </a:r>
            <a:r>
              <a:rPr lang="ca-ES" sz="1800" dirty="0" smtClean="0">
                <a:solidFill>
                  <a:srgbClr val="404040"/>
                </a:solidFill>
                <a:ea typeface="Arial" charset="0"/>
                <a:cs typeface="Arial" charset="0"/>
              </a:rPr>
              <a:t>regulació</a:t>
            </a:r>
            <a:endParaRPr lang="ca-ES" sz="1800" dirty="0">
              <a:solidFill>
                <a:srgbClr val="404040"/>
              </a:solidFill>
              <a:ea typeface="Arial" charset="0"/>
              <a:cs typeface="Arial" charset="0"/>
            </a:endParaRPr>
          </a:p>
          <a:p>
            <a:pPr defTabSz="91440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ca-ES" sz="1800" dirty="0" smtClean="0">
                <a:solidFill>
                  <a:srgbClr val="404040"/>
                </a:solidFill>
                <a:ea typeface="Arial" charset="0"/>
                <a:cs typeface="Arial" charset="0"/>
              </a:rPr>
              <a:t>Dels 51 restants, molts tenen un horari diferent a la resta</a:t>
            </a:r>
            <a:endParaRPr lang="ca-ES" sz="1800" dirty="0">
              <a:solidFill>
                <a:srgbClr val="404040"/>
              </a:solidFill>
              <a:ea typeface="Arial" charset="0"/>
              <a:cs typeface="Arial" charset="0"/>
            </a:endParaRPr>
          </a:p>
        </p:txBody>
      </p:sp>
      <p:graphicFrame>
        <p:nvGraphicFramePr>
          <p:cNvPr id="8" name="Gráfico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89989330"/>
              </p:ext>
            </p:extLst>
          </p:nvPr>
        </p:nvGraphicFramePr>
        <p:xfrm>
          <a:off x="722672" y="4439265"/>
          <a:ext cx="12705038" cy="39978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335653252"/>
      </p:ext>
    </p:extLst>
  </p:cSld>
  <p:clrMapOvr>
    <a:masterClrMapping/>
  </p:clrMapOvr>
  <p:transition spd="slow">
    <p:push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593725" y="921263"/>
            <a:ext cx="125662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a-ES" sz="2400" b="1" dirty="0">
                <a:solidFill>
                  <a:srgbClr val="006666"/>
                </a:solidFill>
                <a:latin typeface="Arial Normal" charset="0"/>
                <a:cs typeface="Arial Normal" charset="0"/>
              </a:rPr>
              <a:t>DUM – La harmonització de les ordenances municipals 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989878" y="1631229"/>
            <a:ext cx="12170101" cy="400110"/>
          </a:xfrm>
          <a:prstGeom prst="rect">
            <a:avLst/>
          </a:prstGeom>
          <a:noFill/>
        </p:spPr>
        <p:txBody>
          <a:bodyPr wrap="square" numCol="1" rtlCol="0" anchor="t">
            <a:spAutoFit/>
          </a:bodyPr>
          <a:lstStyle/>
          <a:p>
            <a:pPr lvl="0" defTabSz="91440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ca-ES" sz="2000" b="1" u="sng" dirty="0" smtClean="0">
                <a:solidFill>
                  <a:srgbClr val="404040"/>
                </a:solidFill>
                <a:latin typeface="Arial" charset="0"/>
                <a:ea typeface="Arial" charset="0"/>
                <a:cs typeface="Arial" charset="0"/>
              </a:rPr>
              <a:t>Anàlisi </a:t>
            </a:r>
            <a:r>
              <a:rPr lang="ca-ES" sz="2000" b="1" u="sng" dirty="0">
                <a:solidFill>
                  <a:srgbClr val="404040"/>
                </a:solidFill>
                <a:latin typeface="Arial" charset="0"/>
                <a:ea typeface="Arial" charset="0"/>
                <a:cs typeface="Arial" charset="0"/>
              </a:rPr>
              <a:t>de les ordenances </a:t>
            </a:r>
            <a:r>
              <a:rPr lang="ca-ES" sz="2000" b="1" u="sng" dirty="0" smtClean="0">
                <a:solidFill>
                  <a:srgbClr val="404040"/>
                </a:solidFill>
                <a:latin typeface="Arial" charset="0"/>
                <a:ea typeface="Arial" charset="0"/>
                <a:cs typeface="Arial" charset="0"/>
              </a:rPr>
              <a:t>municipals – Els horaris</a:t>
            </a:r>
            <a:endParaRPr lang="ca-ES" sz="2000" dirty="0">
              <a:solidFill>
                <a:srgbClr val="404040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9" name="CuadroTexto 1"/>
          <p:cNvSpPr txBox="1"/>
          <p:nvPr/>
        </p:nvSpPr>
        <p:spPr>
          <a:xfrm>
            <a:off x="9630697" y="1599465"/>
            <a:ext cx="38050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ca-ES" sz="2400" u="sng" dirty="0" smtClean="0">
                <a:solidFill>
                  <a:srgbClr val="006666"/>
                </a:solidFill>
                <a:cs typeface="Arial Normal" charset="0"/>
              </a:rPr>
              <a:t>% de municipis amb zona C/D activa per hores</a:t>
            </a:r>
            <a:endParaRPr lang="ca-ES" sz="2400" u="sng" dirty="0">
              <a:solidFill>
                <a:srgbClr val="006666"/>
              </a:solidFill>
              <a:cs typeface="Arial Normal" charset="0"/>
            </a:endParaRPr>
          </a:p>
        </p:txBody>
      </p:sp>
      <p:graphicFrame>
        <p:nvGraphicFramePr>
          <p:cNvPr id="10" name="Gráfico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73577905"/>
              </p:ext>
            </p:extLst>
          </p:nvPr>
        </p:nvGraphicFramePr>
        <p:xfrm>
          <a:off x="457200" y="2085162"/>
          <a:ext cx="13067071" cy="64099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335653252"/>
      </p:ext>
    </p:extLst>
  </p:cSld>
  <p:clrMapOvr>
    <a:masterClrMapping/>
  </p:clrMapOvr>
  <p:transition spd="slow">
    <p:push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4" t="6605" r="4946" b="11068"/>
          <a:stretch>
            <a:fillRect/>
          </a:stretch>
        </p:blipFill>
        <p:spPr>
          <a:xfrm>
            <a:off x="201495" y="2035279"/>
            <a:ext cx="10231742" cy="6445042"/>
          </a:xfrm>
          <a:prstGeom prst="rect">
            <a:avLst/>
          </a:prstGeom>
          <a:ln>
            <a:noFill/>
          </a:ln>
        </p:spPr>
      </p:pic>
      <p:sp>
        <p:nvSpPr>
          <p:cNvPr id="2" name="CuadroTexto 1"/>
          <p:cNvSpPr txBox="1"/>
          <p:nvPr/>
        </p:nvSpPr>
        <p:spPr>
          <a:xfrm>
            <a:off x="593725" y="921263"/>
            <a:ext cx="125662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a-ES" sz="2400" b="1" dirty="0">
                <a:solidFill>
                  <a:srgbClr val="006666"/>
                </a:solidFill>
                <a:latin typeface="Arial Normal" charset="0"/>
                <a:cs typeface="Arial Normal" charset="0"/>
              </a:rPr>
              <a:t>DUM – La harmonització de les ordenances municipals 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989878" y="1631229"/>
            <a:ext cx="12170101" cy="400110"/>
          </a:xfrm>
          <a:prstGeom prst="rect">
            <a:avLst/>
          </a:prstGeom>
          <a:noFill/>
        </p:spPr>
        <p:txBody>
          <a:bodyPr wrap="square" numCol="1" rtlCol="0" anchor="t">
            <a:spAutoFit/>
          </a:bodyPr>
          <a:lstStyle/>
          <a:p>
            <a:pPr lvl="0" defTabSz="91440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ca-ES" sz="2000" b="1" u="sng" dirty="0" smtClean="0">
                <a:solidFill>
                  <a:srgbClr val="404040"/>
                </a:solidFill>
                <a:latin typeface="Arial" charset="0"/>
                <a:ea typeface="Arial" charset="0"/>
                <a:cs typeface="Arial" charset="0"/>
              </a:rPr>
              <a:t>Anàlisi </a:t>
            </a:r>
            <a:r>
              <a:rPr lang="ca-ES" sz="2000" b="1" u="sng" dirty="0">
                <a:solidFill>
                  <a:srgbClr val="404040"/>
                </a:solidFill>
                <a:latin typeface="Arial" charset="0"/>
                <a:ea typeface="Arial" charset="0"/>
                <a:cs typeface="Arial" charset="0"/>
              </a:rPr>
              <a:t>de les ordenances </a:t>
            </a:r>
            <a:r>
              <a:rPr lang="ca-ES" sz="2000" b="1" u="sng" dirty="0" smtClean="0">
                <a:solidFill>
                  <a:srgbClr val="404040"/>
                </a:solidFill>
                <a:latin typeface="Arial" charset="0"/>
                <a:ea typeface="Arial" charset="0"/>
                <a:cs typeface="Arial" charset="0"/>
              </a:rPr>
              <a:t>municipals – Els horaris de C/D</a:t>
            </a:r>
            <a:endParaRPr lang="ca-ES" sz="2000" dirty="0">
              <a:solidFill>
                <a:srgbClr val="404040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9" name="CuadroTexto 1"/>
          <p:cNvSpPr txBox="1"/>
          <p:nvPr/>
        </p:nvSpPr>
        <p:spPr>
          <a:xfrm>
            <a:off x="9689691" y="935788"/>
            <a:ext cx="3805085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ca-ES" sz="2400" u="sng" dirty="0" smtClean="0">
                <a:solidFill>
                  <a:srgbClr val="006666"/>
                </a:solidFill>
                <a:cs typeface="Arial Normal" charset="0"/>
              </a:rPr>
              <a:t>Horari de C/D</a:t>
            </a:r>
          </a:p>
          <a:p>
            <a:pPr algn="r">
              <a:spcAft>
                <a:spcPts val="600"/>
              </a:spcAft>
            </a:pPr>
            <a:r>
              <a:rPr lang="ca-ES" sz="2400" u="sng" dirty="0" smtClean="0">
                <a:solidFill>
                  <a:srgbClr val="006666"/>
                </a:solidFill>
                <a:cs typeface="Arial Normal" charset="0"/>
              </a:rPr>
              <a:t>continu i partit </a:t>
            </a:r>
            <a:endParaRPr lang="ca-ES" sz="2400" u="sng" dirty="0">
              <a:solidFill>
                <a:srgbClr val="006666"/>
              </a:solidFill>
              <a:cs typeface="Arial Normal" charset="0"/>
            </a:endParaRPr>
          </a:p>
        </p:txBody>
      </p:sp>
      <p:graphicFrame>
        <p:nvGraphicFramePr>
          <p:cNvPr id="6" name="Tab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6069159"/>
              </p:ext>
            </p:extLst>
          </p:nvPr>
        </p:nvGraphicFramePr>
        <p:xfrm>
          <a:off x="10943303" y="5481933"/>
          <a:ext cx="2507226" cy="29260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07226"/>
              </a:tblGrid>
              <a:tr h="341236">
                <a:tc>
                  <a:txBody>
                    <a:bodyPr/>
                    <a:lstStyle/>
                    <a:p>
                      <a:pPr algn="ctr"/>
                      <a:r>
                        <a:rPr lang="ca-ES" sz="1800" noProof="0" smtClean="0">
                          <a:solidFill>
                            <a:schemeClr val="tx1"/>
                          </a:solidFill>
                          <a:latin typeface="+mn-lt"/>
                        </a:rPr>
                        <a:t>Amposta</a:t>
                      </a:r>
                      <a:endParaRPr lang="ca-ES" sz="1800" noProof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</a:tr>
              <a:tr h="341236">
                <a:tc>
                  <a:txBody>
                    <a:bodyPr/>
                    <a:lstStyle/>
                    <a:p>
                      <a:pPr algn="ctr"/>
                      <a:r>
                        <a:rPr lang="ca-ES" sz="1800" noProof="0" smtClean="0">
                          <a:solidFill>
                            <a:schemeClr val="tx1"/>
                          </a:solidFill>
                          <a:latin typeface="+mn-lt"/>
                        </a:rPr>
                        <a:t>Girona</a:t>
                      </a:r>
                      <a:endParaRPr lang="ca-ES" sz="1800" noProof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82"/>
                    </a:solidFill>
                  </a:tcPr>
                </a:tc>
              </a:tr>
              <a:tr h="341236">
                <a:tc>
                  <a:txBody>
                    <a:bodyPr/>
                    <a:lstStyle/>
                    <a:p>
                      <a:pPr algn="ctr"/>
                      <a:r>
                        <a:rPr lang="ca-ES" sz="1800" noProof="0" smtClean="0">
                          <a:solidFill>
                            <a:schemeClr val="tx1"/>
                          </a:solidFill>
                          <a:latin typeface="+mn-lt"/>
                        </a:rPr>
                        <a:t>Lleida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</a:tr>
              <a:tr h="341236">
                <a:tc>
                  <a:txBody>
                    <a:bodyPr/>
                    <a:lstStyle/>
                    <a:p>
                      <a:pPr marL="0" marR="0" indent="0" algn="ctr" defTabSz="65311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800" noProof="0" smtClean="0">
                          <a:solidFill>
                            <a:schemeClr val="tx1"/>
                          </a:solidFill>
                          <a:latin typeface="+mn-lt"/>
                        </a:rPr>
                        <a:t>Reus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</a:tr>
              <a:tr h="341236">
                <a:tc>
                  <a:txBody>
                    <a:bodyPr/>
                    <a:lstStyle/>
                    <a:p>
                      <a:pPr marL="0" marR="0" indent="0" algn="ctr" defTabSz="65311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800" noProof="0" smtClean="0">
                          <a:solidFill>
                            <a:schemeClr val="tx1"/>
                          </a:solidFill>
                          <a:latin typeface="+mn-lt"/>
                        </a:rPr>
                        <a:t>Sant Pere de Torelló</a:t>
                      </a:r>
                      <a:r>
                        <a:rPr lang="ca-ES" sz="1800" baseline="0" noProof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endParaRPr lang="ca-ES" sz="1800" noProof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41236">
                <a:tc>
                  <a:txBody>
                    <a:bodyPr/>
                    <a:lstStyle/>
                    <a:p>
                      <a:pPr algn="ctr"/>
                      <a:r>
                        <a:rPr lang="ca-ES" sz="1800" noProof="0" smtClean="0">
                          <a:solidFill>
                            <a:schemeClr val="tx1"/>
                          </a:solidFill>
                          <a:latin typeface="+mn-lt"/>
                        </a:rPr>
                        <a:t>Tona</a:t>
                      </a:r>
                      <a:endParaRPr lang="ca-ES" sz="1800" noProof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</a:tr>
              <a:tr h="341236">
                <a:tc>
                  <a:txBody>
                    <a:bodyPr/>
                    <a:lstStyle/>
                    <a:p>
                      <a:pPr algn="ctr"/>
                      <a:r>
                        <a:rPr lang="ca-ES" sz="1800" noProof="0" smtClean="0">
                          <a:solidFill>
                            <a:schemeClr val="tx1"/>
                          </a:solidFill>
                          <a:latin typeface="+mn-lt"/>
                        </a:rPr>
                        <a:t>Tortosa</a:t>
                      </a:r>
                      <a:endParaRPr lang="ca-ES" sz="1800" noProof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</a:tr>
              <a:tr h="341236">
                <a:tc>
                  <a:txBody>
                    <a:bodyPr/>
                    <a:lstStyle/>
                    <a:p>
                      <a:pPr algn="ctr"/>
                      <a:r>
                        <a:rPr lang="ca-ES" sz="1800" noProof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Vic</a:t>
                      </a:r>
                      <a:endParaRPr lang="ca-ES" sz="1800" noProof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82"/>
                    </a:solidFill>
                  </a:tcPr>
                </a:tc>
              </a:tr>
            </a:tbl>
          </a:graphicData>
        </a:graphic>
      </p:graphicFrame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1" t="1751" r="31147" b="7450"/>
          <a:stretch/>
        </p:blipFill>
        <p:spPr>
          <a:xfrm>
            <a:off x="10596819" y="2584915"/>
            <a:ext cx="2853710" cy="2777465"/>
          </a:xfrm>
          <a:prstGeom prst="rect">
            <a:avLst/>
          </a:prstGeom>
        </p:spPr>
      </p:pic>
      <p:pic>
        <p:nvPicPr>
          <p:cNvPr id="12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343" t="57532" r="10825" b="21689"/>
          <a:stretch>
            <a:fillRect/>
          </a:stretch>
        </p:blipFill>
        <p:spPr>
          <a:xfrm>
            <a:off x="8259097" y="5919465"/>
            <a:ext cx="2344995" cy="2487115"/>
          </a:xfrm>
          <a:prstGeom prst="rect">
            <a:avLst/>
          </a:prstGeom>
          <a:ln>
            <a:noFill/>
          </a:ln>
        </p:spPr>
      </p:pic>
      <p:sp>
        <p:nvSpPr>
          <p:cNvPr id="13" name="12 Rectángulo"/>
          <p:cNvSpPr/>
          <p:nvPr/>
        </p:nvSpPr>
        <p:spPr>
          <a:xfrm>
            <a:off x="9984657" y="1903219"/>
            <a:ext cx="3524865" cy="10341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defTabSz="91440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ca-ES" sz="1800" dirty="0" smtClean="0">
                <a:solidFill>
                  <a:srgbClr val="404040"/>
                </a:solidFill>
                <a:latin typeface="Arial" charset="0"/>
                <a:ea typeface="Arial" charset="0"/>
                <a:cs typeface="Arial" charset="0"/>
              </a:rPr>
              <a:t>Municipis horari concret:</a:t>
            </a:r>
          </a:p>
          <a:p>
            <a:pPr lvl="0" algn="r" defTabSz="91440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ca-ES" sz="1800" dirty="0" smtClean="0">
                <a:solidFill>
                  <a:srgbClr val="404040"/>
                </a:solidFill>
                <a:latin typeface="Arial" charset="0"/>
                <a:ea typeface="Arial" charset="0"/>
                <a:cs typeface="Arial" charset="0"/>
              </a:rPr>
              <a:t> 21 horari continu</a:t>
            </a:r>
          </a:p>
          <a:p>
            <a:pPr lvl="0" algn="r" defTabSz="91440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ca-ES" sz="1800" dirty="0" smtClean="0">
                <a:solidFill>
                  <a:srgbClr val="404040"/>
                </a:solidFill>
                <a:latin typeface="Arial" charset="0"/>
                <a:ea typeface="Arial" charset="0"/>
                <a:cs typeface="Arial" charset="0"/>
              </a:rPr>
              <a:t>69 horari partit.</a:t>
            </a:r>
          </a:p>
        </p:txBody>
      </p:sp>
    </p:spTree>
    <p:extLst>
      <p:ext uri="{BB962C8B-B14F-4D97-AF65-F5344CB8AC3E}">
        <p14:creationId xmlns:p14="http://schemas.microsoft.com/office/powerpoint/2010/main" val="1335653252"/>
      </p:ext>
    </p:extLst>
  </p:cSld>
  <p:clrMapOvr>
    <a:masterClrMapping/>
  </p:clrMapOvr>
  <p:transition spd="slow">
    <p:push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593725" y="921263"/>
            <a:ext cx="125662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a-ES" sz="2400" b="1" dirty="0">
                <a:solidFill>
                  <a:srgbClr val="006666"/>
                </a:solidFill>
                <a:latin typeface="Arial Normal" charset="0"/>
                <a:cs typeface="Arial Normal" charset="0"/>
              </a:rPr>
              <a:t>DUM – La harmonització de les ordenances municipals 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989878" y="1631229"/>
            <a:ext cx="12170101" cy="400110"/>
          </a:xfrm>
          <a:prstGeom prst="rect">
            <a:avLst/>
          </a:prstGeom>
          <a:noFill/>
        </p:spPr>
        <p:txBody>
          <a:bodyPr wrap="square" numCol="1" rtlCol="0" anchor="t">
            <a:spAutoFit/>
          </a:bodyPr>
          <a:lstStyle/>
          <a:p>
            <a:pPr lvl="0" defTabSz="91440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ca-ES" sz="2000" b="1" u="sng" dirty="0" smtClean="0">
                <a:solidFill>
                  <a:srgbClr val="404040"/>
                </a:solidFill>
                <a:latin typeface="Arial" charset="0"/>
                <a:ea typeface="Arial" charset="0"/>
                <a:cs typeface="Arial" charset="0"/>
              </a:rPr>
              <a:t>Anàlisi </a:t>
            </a:r>
            <a:r>
              <a:rPr lang="ca-ES" sz="2000" b="1" u="sng" dirty="0">
                <a:solidFill>
                  <a:srgbClr val="404040"/>
                </a:solidFill>
                <a:latin typeface="Arial" charset="0"/>
                <a:ea typeface="Arial" charset="0"/>
                <a:cs typeface="Arial" charset="0"/>
              </a:rPr>
              <a:t>de les ordenances </a:t>
            </a:r>
            <a:r>
              <a:rPr lang="ca-ES" sz="2000" b="1" u="sng" dirty="0" smtClean="0">
                <a:solidFill>
                  <a:srgbClr val="404040"/>
                </a:solidFill>
                <a:latin typeface="Arial" charset="0"/>
                <a:ea typeface="Arial" charset="0"/>
                <a:cs typeface="Arial" charset="0"/>
              </a:rPr>
              <a:t>municipals – Els horaris de C/D</a:t>
            </a:r>
            <a:endParaRPr lang="ca-ES" sz="2000" dirty="0">
              <a:solidFill>
                <a:srgbClr val="404040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9" name="CuadroTexto 1"/>
          <p:cNvSpPr txBox="1"/>
          <p:nvPr/>
        </p:nvSpPr>
        <p:spPr>
          <a:xfrm>
            <a:off x="9630697" y="1599465"/>
            <a:ext cx="38050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ca-ES" sz="2400" u="sng" dirty="0" smtClean="0">
                <a:solidFill>
                  <a:srgbClr val="006666"/>
                </a:solidFill>
                <a:cs typeface="Arial Normal" charset="0"/>
              </a:rPr>
              <a:t>% de municipis segons temps màxim de C/D</a:t>
            </a:r>
            <a:endParaRPr lang="ca-ES" sz="2400" u="sng" dirty="0">
              <a:solidFill>
                <a:srgbClr val="006666"/>
              </a:solidFill>
              <a:cs typeface="Arial Normal" charset="0"/>
            </a:endParaRPr>
          </a:p>
        </p:txBody>
      </p:sp>
      <p:graphicFrame>
        <p:nvGraphicFramePr>
          <p:cNvPr id="6" name="Gráfic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41676807"/>
              </p:ext>
            </p:extLst>
          </p:nvPr>
        </p:nvGraphicFramePr>
        <p:xfrm>
          <a:off x="4350775" y="2654710"/>
          <a:ext cx="9188244" cy="57076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CuadroTexto 5"/>
          <p:cNvSpPr txBox="1"/>
          <p:nvPr/>
        </p:nvSpPr>
        <p:spPr>
          <a:xfrm>
            <a:off x="1047135" y="2280158"/>
            <a:ext cx="3097162" cy="3804118"/>
          </a:xfrm>
          <a:prstGeom prst="rect">
            <a:avLst/>
          </a:prstGeom>
          <a:noFill/>
        </p:spPr>
        <p:txBody>
          <a:bodyPr wrap="square" numCol="1" rtlCol="0" anchor="t">
            <a:spAutoFit/>
          </a:bodyPr>
          <a:lstStyle/>
          <a:p>
            <a:pPr algn="just" defTabSz="91440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ca-ES" sz="1800" dirty="0" smtClean="0">
                <a:solidFill>
                  <a:srgbClr val="404040"/>
                </a:solidFill>
                <a:ea typeface="Arial" charset="0"/>
                <a:cs typeface="Arial" charset="0"/>
              </a:rPr>
              <a:t>En 40 municipis no tenim restricció de màxim temps d’estacionament C/D, en 9 d’aquests no hem trobat cap cartell i als restants no se especifica la durada màxima.</a:t>
            </a:r>
          </a:p>
          <a:p>
            <a:pPr algn="just" defTabSz="914400" eaLnBrk="0" fontAlgn="base" hangingPunct="0">
              <a:spcBef>
                <a:spcPct val="20000"/>
              </a:spcBef>
              <a:spcAft>
                <a:spcPct val="0"/>
              </a:spcAft>
            </a:pPr>
            <a:endParaRPr lang="ca-ES" sz="1800" dirty="0" smtClean="0">
              <a:solidFill>
                <a:srgbClr val="404040"/>
              </a:solidFill>
              <a:ea typeface="Arial" charset="0"/>
              <a:cs typeface="Arial" charset="0"/>
            </a:endParaRPr>
          </a:p>
          <a:p>
            <a:pPr algn="just" defTabSz="91440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ca-ES" sz="1800" dirty="0" smtClean="0">
                <a:solidFill>
                  <a:srgbClr val="404040"/>
                </a:solidFill>
                <a:ea typeface="Arial" charset="0"/>
                <a:cs typeface="Arial" charset="0"/>
              </a:rPr>
              <a:t>Dels altres, la majoria estan limitats a 30 minuts, si bé hi ha municipis que tenen 10, 15, 20, 45 i 60 minuts de limitació màxima.</a:t>
            </a:r>
            <a:endParaRPr lang="ca-ES" sz="1800" dirty="0">
              <a:solidFill>
                <a:srgbClr val="404040"/>
              </a:solidFill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5653252"/>
      </p:ext>
    </p:extLst>
  </p:cSld>
  <p:clrMapOvr>
    <a:masterClrMapping/>
  </p:clrMapOvr>
  <p:transition spd="slow">
    <p:push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6" t="10256" r="5475" b="8814"/>
          <a:stretch>
            <a:fillRect/>
          </a:stretch>
        </p:blipFill>
        <p:spPr>
          <a:xfrm>
            <a:off x="423080" y="2166415"/>
            <a:ext cx="9949219" cy="6226958"/>
          </a:xfrm>
          <a:prstGeom prst="rect">
            <a:avLst/>
          </a:prstGeom>
        </p:spPr>
      </p:pic>
      <p:graphicFrame>
        <p:nvGraphicFramePr>
          <p:cNvPr id="11" name="Tab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1201854"/>
              </p:ext>
            </p:extLst>
          </p:nvPr>
        </p:nvGraphicFramePr>
        <p:xfrm>
          <a:off x="10963330" y="5450642"/>
          <a:ext cx="2479714" cy="298116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479714"/>
              </a:tblGrid>
              <a:tr h="376279">
                <a:tc>
                  <a:txBody>
                    <a:bodyPr/>
                    <a:lstStyle/>
                    <a:p>
                      <a:pPr algn="ctr"/>
                      <a:r>
                        <a:rPr lang="ca-ES" sz="1800" noProof="0" smtClean="0">
                          <a:solidFill>
                            <a:schemeClr val="tx1"/>
                          </a:solidFill>
                        </a:rPr>
                        <a:t>Amposta</a:t>
                      </a:r>
                      <a:endParaRPr lang="ca-ES" sz="1800" noProof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76279">
                <a:tc>
                  <a:txBody>
                    <a:bodyPr/>
                    <a:lstStyle/>
                    <a:p>
                      <a:pPr algn="ctr"/>
                      <a:r>
                        <a:rPr lang="ca-ES" sz="1800" noProof="0" smtClean="0">
                          <a:solidFill>
                            <a:schemeClr val="tx1"/>
                          </a:solidFill>
                        </a:rPr>
                        <a:t>Girona</a:t>
                      </a:r>
                      <a:endParaRPr lang="ca-ES" sz="1800" noProof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</a:tr>
              <a:tr h="368253">
                <a:tc>
                  <a:txBody>
                    <a:bodyPr/>
                    <a:lstStyle/>
                    <a:p>
                      <a:pPr algn="ctr"/>
                      <a:r>
                        <a:rPr lang="ca-ES" sz="1800" noProof="0" smtClean="0">
                          <a:solidFill>
                            <a:schemeClr val="tx1"/>
                          </a:solidFill>
                        </a:rPr>
                        <a:t>Lleida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</a:tr>
              <a:tr h="184127">
                <a:tc>
                  <a:txBody>
                    <a:bodyPr/>
                    <a:lstStyle/>
                    <a:p>
                      <a:pPr marL="0" marR="0" indent="0" algn="ctr" defTabSz="65311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800" noProof="0" smtClean="0">
                          <a:solidFill>
                            <a:schemeClr val="tx1"/>
                          </a:solidFill>
                        </a:rPr>
                        <a:t>Reus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FF33"/>
                    </a:solidFill>
                  </a:tcPr>
                </a:tc>
              </a:tr>
              <a:tr h="184127">
                <a:tc>
                  <a:txBody>
                    <a:bodyPr/>
                    <a:lstStyle/>
                    <a:p>
                      <a:pPr marL="0" marR="0" indent="0" algn="ctr" defTabSz="65311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800" noProof="0" smtClean="0">
                          <a:solidFill>
                            <a:schemeClr val="tx1"/>
                          </a:solidFill>
                        </a:rPr>
                        <a:t>Sant Pere de Torelló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76279">
                <a:tc>
                  <a:txBody>
                    <a:bodyPr/>
                    <a:lstStyle/>
                    <a:p>
                      <a:pPr algn="ctr"/>
                      <a:r>
                        <a:rPr lang="ca-ES" sz="1800" noProof="0" smtClean="0">
                          <a:solidFill>
                            <a:schemeClr val="tx1"/>
                          </a:solidFill>
                        </a:rPr>
                        <a:t>Tona</a:t>
                      </a:r>
                      <a:endParaRPr lang="ca-ES" sz="1800" noProof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76279">
                <a:tc>
                  <a:txBody>
                    <a:bodyPr/>
                    <a:lstStyle/>
                    <a:p>
                      <a:pPr algn="ctr"/>
                      <a:r>
                        <a:rPr lang="ca-ES" sz="1800" noProof="0" smtClean="0">
                          <a:solidFill>
                            <a:schemeClr val="tx1"/>
                          </a:solidFill>
                        </a:rPr>
                        <a:t>Tortosa</a:t>
                      </a:r>
                      <a:endParaRPr lang="ca-ES" sz="1800" noProof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FF33"/>
                    </a:solidFill>
                  </a:tcPr>
                </a:tc>
              </a:tr>
              <a:tr h="376279">
                <a:tc>
                  <a:txBody>
                    <a:bodyPr/>
                    <a:lstStyle/>
                    <a:p>
                      <a:pPr algn="ctr"/>
                      <a:r>
                        <a:rPr lang="ca-ES" sz="1800" noProof="0" dirty="0" smtClean="0">
                          <a:solidFill>
                            <a:schemeClr val="tx1"/>
                          </a:solidFill>
                        </a:rPr>
                        <a:t>Vic</a:t>
                      </a:r>
                      <a:endParaRPr lang="ca-ES" sz="1800" noProof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0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3" t="3012" r="31635" b="7366"/>
          <a:stretch/>
        </p:blipFill>
        <p:spPr>
          <a:xfrm>
            <a:off x="10626807" y="2647666"/>
            <a:ext cx="2799614" cy="2715904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593725" y="921263"/>
            <a:ext cx="125662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a-ES" sz="2400" b="1" dirty="0">
                <a:solidFill>
                  <a:srgbClr val="006666"/>
                </a:solidFill>
                <a:latin typeface="Arial Normal" charset="0"/>
                <a:cs typeface="Arial Normal" charset="0"/>
              </a:rPr>
              <a:t>DUM – La harmonització de les ordenances municipals 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989878" y="1631229"/>
            <a:ext cx="12170101" cy="400110"/>
          </a:xfrm>
          <a:prstGeom prst="rect">
            <a:avLst/>
          </a:prstGeom>
          <a:noFill/>
        </p:spPr>
        <p:txBody>
          <a:bodyPr wrap="square" numCol="1" rtlCol="0" anchor="t">
            <a:spAutoFit/>
          </a:bodyPr>
          <a:lstStyle/>
          <a:p>
            <a:pPr lvl="0" defTabSz="91440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ca-ES" sz="2000" b="1" u="sng" dirty="0" smtClean="0">
                <a:solidFill>
                  <a:srgbClr val="404040"/>
                </a:solidFill>
                <a:latin typeface="Arial" charset="0"/>
                <a:ea typeface="Arial" charset="0"/>
                <a:cs typeface="Arial" charset="0"/>
              </a:rPr>
              <a:t>Anàlisi </a:t>
            </a:r>
            <a:r>
              <a:rPr lang="ca-ES" sz="2000" b="1" u="sng" dirty="0">
                <a:solidFill>
                  <a:srgbClr val="404040"/>
                </a:solidFill>
                <a:latin typeface="Arial" charset="0"/>
                <a:ea typeface="Arial" charset="0"/>
                <a:cs typeface="Arial" charset="0"/>
              </a:rPr>
              <a:t>de les ordenances </a:t>
            </a:r>
            <a:r>
              <a:rPr lang="ca-ES" sz="2000" b="1" u="sng" dirty="0" smtClean="0">
                <a:solidFill>
                  <a:srgbClr val="404040"/>
                </a:solidFill>
                <a:latin typeface="Arial" charset="0"/>
                <a:ea typeface="Arial" charset="0"/>
                <a:cs typeface="Arial" charset="0"/>
              </a:rPr>
              <a:t>municipals – Temps màxim permès (minuts)</a:t>
            </a:r>
            <a:endParaRPr lang="ca-ES" sz="2000" dirty="0">
              <a:solidFill>
                <a:srgbClr val="404040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9984657" y="1425539"/>
            <a:ext cx="3524865" cy="10341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defTabSz="91440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ca-ES" sz="1800" dirty="0" smtClean="0">
                <a:solidFill>
                  <a:srgbClr val="404040"/>
                </a:solidFill>
                <a:latin typeface="Arial" charset="0"/>
                <a:ea typeface="Arial" charset="0"/>
                <a:cs typeface="Arial" charset="0"/>
              </a:rPr>
              <a:t>Municipis horari concret:</a:t>
            </a:r>
          </a:p>
          <a:p>
            <a:pPr lvl="0" algn="r" defTabSz="91440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ca-ES" sz="1800" dirty="0" smtClean="0">
                <a:solidFill>
                  <a:srgbClr val="404040"/>
                </a:solidFill>
                <a:latin typeface="Arial" charset="0"/>
                <a:ea typeface="Arial" charset="0"/>
                <a:cs typeface="Arial" charset="0"/>
              </a:rPr>
              <a:t> 21 horari continu</a:t>
            </a:r>
          </a:p>
          <a:p>
            <a:pPr lvl="0" algn="r" defTabSz="91440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ca-ES" sz="1800" dirty="0" smtClean="0">
                <a:solidFill>
                  <a:srgbClr val="404040"/>
                </a:solidFill>
                <a:latin typeface="Arial" charset="0"/>
                <a:ea typeface="Arial" charset="0"/>
                <a:cs typeface="Arial" charset="0"/>
              </a:rPr>
              <a:t>69 horari partit.</a:t>
            </a:r>
          </a:p>
        </p:txBody>
      </p:sp>
      <p:pic>
        <p:nvPicPr>
          <p:cNvPr id="15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442" t="59500" r="11247" b="9756"/>
          <a:stretch>
            <a:fillRect/>
          </a:stretch>
        </p:blipFill>
        <p:spPr>
          <a:xfrm>
            <a:off x="7710983" y="5759804"/>
            <a:ext cx="2292825" cy="2577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5653252"/>
      </p:ext>
    </p:extLst>
  </p:cSld>
  <p:clrMapOvr>
    <a:masterClrMapping/>
  </p:clrMapOvr>
  <p:transition spd="slow">
    <p:push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6" t="7566" r="5346" b="10505"/>
          <a:stretch>
            <a:fillRect/>
          </a:stretch>
        </p:blipFill>
        <p:spPr>
          <a:xfrm>
            <a:off x="450376" y="2075228"/>
            <a:ext cx="9867331" cy="6249906"/>
          </a:xfrm>
          <a:prstGeom prst="rect">
            <a:avLst/>
          </a:prstGeom>
        </p:spPr>
      </p:pic>
      <p:pic>
        <p:nvPicPr>
          <p:cNvPr id="12" name="Imagen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71" t="3354" r="32403" b="8696"/>
          <a:stretch/>
        </p:blipFill>
        <p:spPr>
          <a:xfrm>
            <a:off x="10665773" y="2674961"/>
            <a:ext cx="2735726" cy="2665579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593725" y="921263"/>
            <a:ext cx="125662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a-ES" sz="2400" b="1" dirty="0">
                <a:solidFill>
                  <a:srgbClr val="006666"/>
                </a:solidFill>
                <a:latin typeface="Arial Normal" charset="0"/>
                <a:cs typeface="Arial Normal" charset="0"/>
              </a:rPr>
              <a:t>DUM – La harmonització de les ordenances municipals 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989878" y="1631229"/>
            <a:ext cx="12170101" cy="400110"/>
          </a:xfrm>
          <a:prstGeom prst="rect">
            <a:avLst/>
          </a:prstGeom>
          <a:noFill/>
        </p:spPr>
        <p:txBody>
          <a:bodyPr wrap="square" numCol="1" rtlCol="0" anchor="t">
            <a:spAutoFit/>
          </a:bodyPr>
          <a:lstStyle/>
          <a:p>
            <a:pPr lvl="0" defTabSz="91440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ca-ES" sz="2000" b="1" u="sng" dirty="0" smtClean="0">
                <a:solidFill>
                  <a:srgbClr val="404040"/>
                </a:solidFill>
                <a:latin typeface="Arial" charset="0"/>
                <a:ea typeface="Arial" charset="0"/>
                <a:cs typeface="Arial" charset="0"/>
              </a:rPr>
              <a:t>Anàlisi </a:t>
            </a:r>
            <a:r>
              <a:rPr lang="ca-ES" sz="2000" b="1" u="sng" dirty="0">
                <a:solidFill>
                  <a:srgbClr val="404040"/>
                </a:solidFill>
                <a:latin typeface="Arial" charset="0"/>
                <a:ea typeface="Arial" charset="0"/>
                <a:cs typeface="Arial" charset="0"/>
              </a:rPr>
              <a:t>de les ordenances </a:t>
            </a:r>
            <a:r>
              <a:rPr lang="ca-ES" sz="2000" b="1" u="sng" dirty="0" smtClean="0">
                <a:solidFill>
                  <a:srgbClr val="404040"/>
                </a:solidFill>
                <a:latin typeface="Arial" charset="0"/>
                <a:ea typeface="Arial" charset="0"/>
                <a:cs typeface="Arial" charset="0"/>
              </a:rPr>
              <a:t>municipals – Dia de la setmana  regulació C/D</a:t>
            </a:r>
            <a:endParaRPr lang="ca-ES" sz="2000" dirty="0">
              <a:solidFill>
                <a:srgbClr val="404040"/>
              </a:solidFill>
              <a:latin typeface="Arial" charset="0"/>
              <a:ea typeface="Arial" charset="0"/>
              <a:cs typeface="Arial" charset="0"/>
            </a:endParaRPr>
          </a:p>
        </p:txBody>
      </p:sp>
      <p:graphicFrame>
        <p:nvGraphicFramePr>
          <p:cNvPr id="17" name="Tab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023983"/>
              </p:ext>
            </p:extLst>
          </p:nvPr>
        </p:nvGraphicFramePr>
        <p:xfrm>
          <a:off x="10986448" y="5445458"/>
          <a:ext cx="2402004" cy="302853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402004"/>
              </a:tblGrid>
              <a:tr h="383289">
                <a:tc>
                  <a:txBody>
                    <a:bodyPr/>
                    <a:lstStyle/>
                    <a:p>
                      <a:pPr algn="ctr"/>
                      <a:r>
                        <a:rPr lang="ca-ES" sz="1800" noProof="0" smtClean="0">
                          <a:solidFill>
                            <a:schemeClr val="tx1"/>
                          </a:solidFill>
                        </a:rPr>
                        <a:t>Amposta</a:t>
                      </a:r>
                      <a:endParaRPr lang="ca-ES" sz="1800" noProof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83289">
                <a:tc>
                  <a:txBody>
                    <a:bodyPr/>
                    <a:lstStyle/>
                    <a:p>
                      <a:pPr algn="ctr"/>
                      <a:r>
                        <a:rPr lang="ca-ES" sz="1800" noProof="0" smtClean="0">
                          <a:solidFill>
                            <a:schemeClr val="tx1"/>
                          </a:solidFill>
                        </a:rPr>
                        <a:t>Girona</a:t>
                      </a:r>
                      <a:endParaRPr lang="ca-ES" sz="1800" noProof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375114">
                <a:tc>
                  <a:txBody>
                    <a:bodyPr/>
                    <a:lstStyle/>
                    <a:p>
                      <a:pPr algn="ctr"/>
                      <a:r>
                        <a:rPr lang="ca-ES" sz="1800" noProof="0" smtClean="0">
                          <a:solidFill>
                            <a:schemeClr val="tx1"/>
                          </a:solidFill>
                        </a:rPr>
                        <a:t>Lleida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6FF33"/>
                    </a:solidFill>
                  </a:tcPr>
                </a:tc>
              </a:tr>
              <a:tr h="375114">
                <a:tc>
                  <a:txBody>
                    <a:bodyPr/>
                    <a:lstStyle/>
                    <a:p>
                      <a:pPr marL="0" marR="0" indent="0" algn="ctr" defTabSz="65311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800" noProof="0" smtClean="0">
                          <a:solidFill>
                            <a:schemeClr val="tx1"/>
                          </a:solidFill>
                        </a:rPr>
                        <a:t>Reus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6FF33"/>
                    </a:solidFill>
                  </a:tcPr>
                </a:tc>
              </a:tr>
              <a:tr h="372574">
                <a:tc>
                  <a:txBody>
                    <a:bodyPr/>
                    <a:lstStyle/>
                    <a:p>
                      <a:pPr algn="ctr"/>
                      <a:r>
                        <a:rPr lang="ca-ES" sz="1800" noProof="0" smtClean="0">
                          <a:solidFill>
                            <a:schemeClr val="tx1"/>
                          </a:solidFill>
                        </a:rPr>
                        <a:t>Sant Pere</a:t>
                      </a:r>
                      <a:r>
                        <a:rPr lang="ca-ES" sz="1800" baseline="0" noProof="0" smtClean="0">
                          <a:solidFill>
                            <a:schemeClr val="tx1"/>
                          </a:solidFill>
                        </a:rPr>
                        <a:t> de Torelló</a:t>
                      </a:r>
                      <a:endParaRPr lang="ca-ES" sz="1800" noProof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72574">
                <a:tc>
                  <a:txBody>
                    <a:bodyPr/>
                    <a:lstStyle/>
                    <a:p>
                      <a:pPr marL="0" marR="0" indent="0" algn="ctr" defTabSz="65311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800" noProof="0" smtClean="0">
                          <a:solidFill>
                            <a:schemeClr val="tx1"/>
                          </a:solidFill>
                        </a:rPr>
                        <a:t>Tona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83289">
                <a:tc>
                  <a:txBody>
                    <a:bodyPr/>
                    <a:lstStyle/>
                    <a:p>
                      <a:pPr algn="ctr"/>
                      <a:r>
                        <a:rPr lang="ca-ES" sz="1800" noProof="0" smtClean="0">
                          <a:solidFill>
                            <a:schemeClr val="tx1"/>
                          </a:solidFill>
                        </a:rPr>
                        <a:t>Tortosa</a:t>
                      </a:r>
                      <a:endParaRPr lang="ca-ES" sz="1800" noProof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83289">
                <a:tc>
                  <a:txBody>
                    <a:bodyPr/>
                    <a:lstStyle/>
                    <a:p>
                      <a:pPr algn="ctr"/>
                      <a:r>
                        <a:rPr lang="ca-ES" sz="1800" noProof="0" dirty="0" smtClean="0">
                          <a:solidFill>
                            <a:schemeClr val="tx1"/>
                          </a:solidFill>
                        </a:rPr>
                        <a:t>Vic</a:t>
                      </a:r>
                      <a:endParaRPr lang="ca-ES" sz="1800" noProof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6FF33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35653252"/>
      </p:ext>
    </p:extLst>
  </p:cSld>
  <p:clrMapOvr>
    <a:masterClrMapping/>
  </p:clrMapOvr>
  <p:transition spd="slow">
    <p:push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593725" y="921263"/>
            <a:ext cx="125662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a-ES" sz="2400" b="1" dirty="0">
                <a:solidFill>
                  <a:srgbClr val="006666"/>
                </a:solidFill>
                <a:latin typeface="Arial Normal" charset="0"/>
                <a:cs typeface="Arial Normal" charset="0"/>
              </a:rPr>
              <a:t>Grup de treball dins la Taula del Sector Logístic i la DUM</a:t>
            </a:r>
          </a:p>
        </p:txBody>
      </p:sp>
      <p:sp>
        <p:nvSpPr>
          <p:cNvPr id="22" name="23 Rectángulo redondeado"/>
          <p:cNvSpPr/>
          <p:nvPr/>
        </p:nvSpPr>
        <p:spPr>
          <a:xfrm>
            <a:off x="793520" y="1865800"/>
            <a:ext cx="12366459" cy="5592763"/>
          </a:xfrm>
          <a:prstGeom prst="roundRect">
            <a:avLst>
              <a:gd name="adj" fmla="val 8686"/>
            </a:avLst>
          </a:prstGeom>
          <a:solidFill>
            <a:srgbClr val="FFFFFF"/>
          </a:solidFill>
          <a:ln w="25400" cap="flat" cmpd="sng" algn="ctr">
            <a:solidFill>
              <a:srgbClr val="398471"/>
            </a:solidFill>
            <a:prstDash val="solid"/>
          </a:ln>
          <a:effectLst/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latin typeface="Helvetica Neue Black Condensed"/>
                <a:sym typeface="Helvetica Neue Light"/>
              </a:rPr>
              <a:t>Elements que caldrà incloure </a:t>
            </a:r>
            <a:r>
              <a:rPr kumimoji="0" lang="ca-ES" sz="2800" b="1" i="0" u="none" strike="noStrike" kern="0" cap="none" spc="0" normalizeH="0" baseline="0" noProof="0" dirty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latin typeface="Helvetica Neue Black Condensed"/>
                <a:sym typeface="Helvetica Neue Light"/>
              </a:rPr>
              <a:t>en aquesta </a:t>
            </a:r>
            <a:r>
              <a:rPr kumimoji="0" lang="ca-E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latin typeface="Helvetica Neue Black Condensed"/>
                <a:sym typeface="Helvetica Neue Light"/>
              </a:rPr>
              <a:t>«ordenança tipus»</a:t>
            </a:r>
            <a:endParaRPr kumimoji="0" lang="ca-ES" sz="2800" b="1" i="0" u="none" strike="noStrike" kern="0" cap="none" spc="0" normalizeH="0" baseline="0" noProof="0" dirty="0">
              <a:ln>
                <a:noFill/>
              </a:ln>
              <a:solidFill>
                <a:srgbClr val="398471"/>
              </a:solidFill>
              <a:effectLst/>
              <a:uLnTx/>
              <a:uFillTx/>
              <a:latin typeface="Helvetica Neue Black Condensed"/>
              <a:sym typeface="Helvetica Neue Light"/>
            </a:endParaRPr>
          </a:p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a-ES" sz="2800" b="1" i="0" u="none" strike="noStrike" kern="0" cap="none" spc="0" normalizeH="0" baseline="0" noProof="0" dirty="0">
              <a:ln>
                <a:noFill/>
              </a:ln>
              <a:solidFill>
                <a:srgbClr val="398471"/>
              </a:solidFill>
              <a:effectLst/>
              <a:uLnTx/>
              <a:uFillTx/>
              <a:latin typeface="Helvetica Neue Black Condensed"/>
              <a:sym typeface="Helvetica Neue Light"/>
            </a:endParaRPr>
          </a:p>
          <a:p>
            <a:pPr marL="0" marR="0" lvl="0" indent="0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a-ES" sz="2000" b="1" i="1" u="none" strike="noStrike" kern="0" cap="none" spc="0" normalizeH="0" baseline="0" noProof="0" dirty="0">
                <a:ln>
                  <a:noFill/>
                </a:ln>
                <a:solidFill>
                  <a:srgbClr val="DCDEE0">
                    <a:lumMod val="50000"/>
                  </a:srgbClr>
                </a:solidFill>
                <a:effectLst/>
                <a:uLnTx/>
                <a:uFillTx/>
                <a:latin typeface="Helvetica Light"/>
                <a:ea typeface="Helvetica Light"/>
                <a:cs typeface="Helvetica Light"/>
                <a:sym typeface="Helvetica Light"/>
              </a:rPr>
              <a:t> </a:t>
            </a:r>
            <a:r>
              <a:rPr kumimoji="0" lang="ca-ES" sz="2400" b="1" i="1" u="none" strike="noStrike" kern="0" cap="none" spc="0" normalizeH="0" baseline="0" noProof="0" dirty="0">
                <a:ln>
                  <a:noFill/>
                </a:ln>
                <a:solidFill>
                  <a:srgbClr val="DCDEE0">
                    <a:lumMod val="50000"/>
                  </a:srgbClr>
                </a:solidFill>
                <a:effectLst/>
                <a:uLnTx/>
                <a:uFillTx/>
                <a:latin typeface="Helvetica Light"/>
                <a:ea typeface="Helvetica Light"/>
                <a:cs typeface="Helvetica Light"/>
                <a:sym typeface="Helvetica Light"/>
              </a:rPr>
              <a:t>Regulació </a:t>
            </a:r>
            <a:r>
              <a:rPr kumimoji="0" lang="ca-ES" sz="2400" b="1" i="1" u="none" strike="noStrike" kern="0" cap="none" spc="0" normalizeH="0" baseline="0" noProof="0" dirty="0" smtClean="0">
                <a:ln>
                  <a:noFill/>
                </a:ln>
                <a:solidFill>
                  <a:srgbClr val="DCDEE0">
                    <a:lumMod val="50000"/>
                  </a:srgbClr>
                </a:solidFill>
                <a:effectLst/>
                <a:uLnTx/>
                <a:uFillTx/>
                <a:latin typeface="Helvetica Light"/>
                <a:ea typeface="Helvetica Light"/>
                <a:cs typeface="Helvetica Light"/>
                <a:sym typeface="Helvetica Light"/>
              </a:rPr>
              <a:t>d’horaris (temps</a:t>
            </a:r>
            <a:r>
              <a:rPr kumimoji="0" lang="ca-ES" sz="2400" b="1" i="1" u="none" strike="noStrike" kern="0" cap="none" spc="0" normalizeH="0" noProof="0" dirty="0" smtClean="0">
                <a:ln>
                  <a:noFill/>
                </a:ln>
                <a:solidFill>
                  <a:srgbClr val="DCDEE0">
                    <a:lumMod val="50000"/>
                  </a:srgbClr>
                </a:solidFill>
                <a:effectLst/>
                <a:uLnTx/>
                <a:uFillTx/>
                <a:latin typeface="Helvetica Light"/>
                <a:ea typeface="Helvetica Light"/>
                <a:cs typeface="Helvetica Light"/>
                <a:sym typeface="Helvetica Light"/>
              </a:rPr>
              <a:t> màxim autoritzat, tipologia de dies, hores,...)</a:t>
            </a:r>
            <a:endParaRPr kumimoji="0" lang="ca-ES" sz="2400" b="1" i="1" u="none" strike="noStrike" kern="0" cap="none" spc="0" normalizeH="0" baseline="0" noProof="0" dirty="0">
              <a:ln>
                <a:noFill/>
              </a:ln>
              <a:solidFill>
                <a:srgbClr val="DCDEE0">
                  <a:lumMod val="50000"/>
                </a:srgbClr>
              </a:solidFill>
              <a:effectLst/>
              <a:uLnTx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  <a:p>
            <a:pPr marL="0" marR="0" lvl="0" indent="0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a-ES" sz="2400" b="1" i="1" u="none" strike="noStrike" kern="0" cap="none" spc="0" normalizeH="0" baseline="0" noProof="0" dirty="0">
              <a:ln>
                <a:noFill/>
              </a:ln>
              <a:solidFill>
                <a:srgbClr val="DCDEE0">
                  <a:lumMod val="50000"/>
                </a:srgbClr>
              </a:solidFill>
              <a:effectLst/>
              <a:uLnTx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  <a:p>
            <a:pPr marL="0" marR="0" lvl="0" indent="0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a-ES" sz="2400" b="1" i="1" u="none" strike="noStrike" kern="0" cap="none" spc="0" normalizeH="0" baseline="0" noProof="0" dirty="0">
                <a:ln>
                  <a:noFill/>
                </a:ln>
                <a:solidFill>
                  <a:srgbClr val="DCDEE0">
                    <a:lumMod val="50000"/>
                  </a:srgbClr>
                </a:solidFill>
                <a:effectLst/>
                <a:uLnTx/>
                <a:uFillTx/>
                <a:latin typeface="Helvetica Light"/>
                <a:ea typeface="Helvetica Light"/>
                <a:cs typeface="Helvetica Light"/>
                <a:sym typeface="Helvetica Light"/>
              </a:rPr>
              <a:t> Regulació segons la tipologia de vials</a:t>
            </a:r>
          </a:p>
          <a:p>
            <a:pPr marL="0" marR="0" lvl="0" indent="0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a-ES" sz="2400" b="1" i="1" u="none" strike="noStrike" kern="0" cap="none" spc="0" normalizeH="0" baseline="0" noProof="0" dirty="0">
              <a:ln>
                <a:noFill/>
              </a:ln>
              <a:solidFill>
                <a:srgbClr val="DCDEE0">
                  <a:lumMod val="50000"/>
                </a:srgbClr>
              </a:solidFill>
              <a:effectLst/>
              <a:uLnTx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  <a:p>
            <a:pPr marL="0" marR="0" lvl="0" indent="0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a-ES" sz="2400" b="1" i="1" u="none" strike="noStrike" kern="0" cap="none" spc="0" normalizeH="0" baseline="0" noProof="0" dirty="0">
                <a:ln>
                  <a:noFill/>
                </a:ln>
                <a:solidFill>
                  <a:srgbClr val="DCDEE0">
                    <a:lumMod val="50000"/>
                  </a:srgbClr>
                </a:solidFill>
                <a:effectLst/>
                <a:uLnTx/>
                <a:uFillTx/>
                <a:latin typeface="Helvetica Light"/>
                <a:ea typeface="Helvetica Light"/>
                <a:cs typeface="Helvetica Light"/>
                <a:sym typeface="Helvetica Light"/>
              </a:rPr>
              <a:t> Soroll</a:t>
            </a:r>
          </a:p>
          <a:p>
            <a:pPr marL="0" marR="0" lvl="0" indent="0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2400" b="1" i="1" u="none" strike="noStrike" kern="0" cap="none" spc="0" normalizeH="0" baseline="0" noProof="0" dirty="0">
                <a:ln>
                  <a:noFill/>
                </a:ln>
                <a:solidFill>
                  <a:srgbClr val="DCDEE0">
                    <a:lumMod val="50000"/>
                  </a:srgbClr>
                </a:solidFill>
                <a:effectLst/>
                <a:uLnTx/>
                <a:uFillTx/>
                <a:latin typeface="Helvetica Light"/>
                <a:ea typeface="Helvetica Light"/>
                <a:cs typeface="Helvetica Light"/>
                <a:sym typeface="Helvetica Light"/>
              </a:rPr>
              <a:t> </a:t>
            </a:r>
          </a:p>
          <a:p>
            <a:pPr marL="0" marR="0" lvl="0" indent="0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a-ES" sz="2400" b="1" i="1" u="none" strike="noStrike" kern="0" cap="none" spc="0" normalizeH="0" baseline="0" noProof="0" dirty="0">
                <a:ln>
                  <a:noFill/>
                </a:ln>
                <a:solidFill>
                  <a:srgbClr val="DCDEE0">
                    <a:lumMod val="50000"/>
                  </a:srgbClr>
                </a:solidFill>
                <a:effectLst/>
                <a:uLnTx/>
                <a:uFillTx/>
                <a:latin typeface="Helvetica Light"/>
                <a:ea typeface="Helvetica Light"/>
                <a:cs typeface="Helvetica Light"/>
                <a:sym typeface="Helvetica Light"/>
              </a:rPr>
              <a:t> Regulació segons el tipus de servei</a:t>
            </a:r>
          </a:p>
          <a:p>
            <a:pPr marL="0" marR="0" lvl="0" indent="0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a-ES" sz="2400" b="1" i="1" u="none" strike="noStrike" kern="0" cap="none" spc="0" normalizeH="0" baseline="0" noProof="0" dirty="0">
              <a:ln>
                <a:noFill/>
              </a:ln>
              <a:solidFill>
                <a:srgbClr val="DCDEE0">
                  <a:lumMod val="50000"/>
                </a:srgbClr>
              </a:solidFill>
              <a:effectLst/>
              <a:uLnTx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  <a:p>
            <a:pPr marL="0" marR="0" lvl="0" indent="0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a-ES" sz="2400" b="1" i="1" u="none" strike="noStrike" kern="0" cap="none" spc="0" normalizeH="0" baseline="0" noProof="0" dirty="0">
                <a:ln>
                  <a:noFill/>
                </a:ln>
                <a:solidFill>
                  <a:srgbClr val="DCDEE0">
                    <a:lumMod val="50000"/>
                  </a:srgbClr>
                </a:solidFill>
                <a:effectLst/>
                <a:uLnTx/>
                <a:uFillTx/>
                <a:latin typeface="Helvetica Light"/>
                <a:ea typeface="Helvetica Light"/>
                <a:cs typeface="Helvetica Light"/>
                <a:sym typeface="Helvetica Light"/>
              </a:rPr>
              <a:t> Regulació del tipus de </a:t>
            </a:r>
            <a:r>
              <a:rPr kumimoji="0" lang="ca-ES" sz="2400" b="1" i="1" u="none" strike="noStrike" kern="0" cap="none" spc="0" normalizeH="0" baseline="0" noProof="0" dirty="0" smtClean="0">
                <a:ln>
                  <a:noFill/>
                </a:ln>
                <a:solidFill>
                  <a:srgbClr val="DCDEE0">
                    <a:lumMod val="50000"/>
                  </a:srgbClr>
                </a:solidFill>
                <a:effectLst/>
                <a:uLnTx/>
                <a:uFillTx/>
                <a:latin typeface="Helvetica Light"/>
                <a:ea typeface="Helvetica Light"/>
                <a:cs typeface="Helvetica Light"/>
                <a:sym typeface="Helvetica Light"/>
              </a:rPr>
              <a:t>vehicle (MMA, gàlib,....)</a:t>
            </a:r>
            <a:endParaRPr kumimoji="0" lang="ca-ES" sz="2400" b="1" i="1" u="none" strike="noStrike" kern="0" cap="none" spc="0" normalizeH="0" baseline="0" noProof="0" dirty="0">
              <a:ln>
                <a:noFill/>
              </a:ln>
              <a:solidFill>
                <a:srgbClr val="DCDEE0">
                  <a:lumMod val="50000"/>
                </a:srgbClr>
              </a:solidFill>
              <a:effectLst/>
              <a:uLnTx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  <a:p>
            <a:pPr marL="0" marR="0" lvl="0" indent="0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a-ES" sz="2400" b="1" i="1" u="none" strike="noStrike" kern="0" cap="none" spc="0" normalizeH="0" baseline="0" noProof="0" dirty="0">
              <a:ln>
                <a:noFill/>
              </a:ln>
              <a:solidFill>
                <a:srgbClr val="DCDEE0">
                  <a:lumMod val="50000"/>
                </a:srgbClr>
              </a:solidFill>
              <a:effectLst/>
              <a:uLnTx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  <a:p>
            <a:pPr marL="0" marR="0" lvl="0" indent="0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a-ES" sz="2400" b="1" i="1" u="none" strike="noStrike" kern="0" cap="none" spc="0" normalizeH="0" baseline="0" noProof="0" dirty="0">
                <a:ln>
                  <a:noFill/>
                </a:ln>
                <a:solidFill>
                  <a:srgbClr val="DCDEE0">
                    <a:lumMod val="50000"/>
                  </a:srgbClr>
                </a:solidFill>
                <a:effectLst/>
                <a:uLnTx/>
                <a:uFillTx/>
                <a:latin typeface="Helvetica Light"/>
                <a:ea typeface="Helvetica Light"/>
                <a:cs typeface="Helvetica Light"/>
                <a:sym typeface="Helvetica Light"/>
              </a:rPr>
              <a:t> Criteris de funcionament tecnològic. (Possible </a:t>
            </a:r>
            <a:r>
              <a:rPr kumimoji="0" lang="ca-ES" sz="2400" b="1" i="1" u="none" strike="noStrike" kern="0" cap="none" spc="0" normalizeH="0" baseline="0" noProof="0" dirty="0" err="1">
                <a:ln>
                  <a:noFill/>
                </a:ln>
                <a:solidFill>
                  <a:srgbClr val="DCDEE0">
                    <a:lumMod val="50000"/>
                  </a:srgbClr>
                </a:solidFill>
                <a:effectLst/>
                <a:uLnTx/>
                <a:uFillTx/>
                <a:latin typeface="Helvetica Light"/>
                <a:ea typeface="Helvetica Light"/>
                <a:cs typeface="Helvetica Light"/>
                <a:sym typeface="Helvetica Light"/>
              </a:rPr>
              <a:t>App</a:t>
            </a:r>
            <a:r>
              <a:rPr kumimoji="0" lang="ca-ES" sz="2400" b="1" i="1" u="none" strike="noStrike" kern="0" cap="none" spc="0" normalizeH="0" baseline="0" noProof="0" dirty="0">
                <a:ln>
                  <a:noFill/>
                </a:ln>
                <a:solidFill>
                  <a:srgbClr val="DCDEE0">
                    <a:lumMod val="50000"/>
                  </a:srgbClr>
                </a:solidFill>
                <a:effectLst/>
                <a:uLnTx/>
                <a:uFillTx/>
                <a:latin typeface="Helvetica Light"/>
                <a:ea typeface="Helvetica Light"/>
                <a:cs typeface="Helvetica Light"/>
                <a:sym typeface="Helvetica Light"/>
              </a:rPr>
              <a:t> d’informació als usuaris)</a:t>
            </a:r>
          </a:p>
          <a:p>
            <a:pPr marL="0" marR="0" lvl="0" indent="0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2000" b="1" i="1" u="none" strike="noStrike" kern="0" cap="none" spc="0" normalizeH="0" baseline="0" noProof="0" dirty="0">
                <a:ln>
                  <a:noFill/>
                </a:ln>
                <a:solidFill>
                  <a:srgbClr val="DCDEE0">
                    <a:lumMod val="50000"/>
                  </a:srgbClr>
                </a:solidFill>
                <a:effectLst/>
                <a:uLnTx/>
                <a:uFillTx/>
                <a:latin typeface="Helvetica Light"/>
                <a:ea typeface="Helvetica Light"/>
                <a:cs typeface="Helvetica Light"/>
                <a:sym typeface="Helvetica Light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31546669"/>
      </p:ext>
    </p:extLst>
  </p:cSld>
  <p:clrMapOvr>
    <a:masterClrMapping/>
  </p:clrMapOvr>
  <p:transition spd="slow">
    <p:push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593725" y="921263"/>
            <a:ext cx="125662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a-ES" sz="2400" b="1" dirty="0">
                <a:solidFill>
                  <a:srgbClr val="006666"/>
                </a:solidFill>
                <a:latin typeface="Arial Normal" charset="0"/>
                <a:cs typeface="Arial Normal" charset="0"/>
              </a:rPr>
              <a:t>DUM – La harmonització de les ordenances municipals 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989878" y="1631229"/>
            <a:ext cx="12170101" cy="400110"/>
          </a:xfrm>
          <a:prstGeom prst="rect">
            <a:avLst/>
          </a:prstGeom>
          <a:noFill/>
        </p:spPr>
        <p:txBody>
          <a:bodyPr wrap="square" numCol="1" rtlCol="0" anchor="t">
            <a:spAutoFit/>
          </a:bodyPr>
          <a:lstStyle/>
          <a:p>
            <a:pPr lvl="0" defTabSz="91440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ca-ES" sz="2000" b="1" u="sng" dirty="0" smtClean="0">
                <a:solidFill>
                  <a:srgbClr val="404040"/>
                </a:solidFill>
                <a:latin typeface="Arial" charset="0"/>
                <a:ea typeface="Arial" charset="0"/>
                <a:cs typeface="Arial" charset="0"/>
              </a:rPr>
              <a:t>Propers passos del grup de </a:t>
            </a:r>
            <a:r>
              <a:rPr lang="ca-ES" sz="2000" b="1" u="sng" dirty="0" smtClean="0">
                <a:solidFill>
                  <a:srgbClr val="404040"/>
                </a:solidFill>
                <a:latin typeface="Arial" charset="0"/>
                <a:ea typeface="Arial" charset="0"/>
                <a:cs typeface="Arial" charset="0"/>
              </a:rPr>
              <a:t>treball de l’harmonització de les ordenances</a:t>
            </a:r>
            <a:endParaRPr lang="ca-ES" sz="2000" dirty="0">
              <a:solidFill>
                <a:srgbClr val="404040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6" name="34 Rectángulo redondeado"/>
          <p:cNvSpPr/>
          <p:nvPr/>
        </p:nvSpPr>
        <p:spPr>
          <a:xfrm>
            <a:off x="1043430" y="2066795"/>
            <a:ext cx="12116549" cy="6168868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25400" cap="flat" cmpd="sng" algn="ctr">
            <a:noFill/>
            <a:prstDash val="solid"/>
          </a:ln>
          <a:effectLst/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1" indent="228600" algn="just" defTabSz="5842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008080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ca-ES" sz="1800" b="0" i="0" u="none" strike="noStrike" kern="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sym typeface="Helvetica Neue Light"/>
            </a:endParaRPr>
          </a:p>
          <a:p>
            <a:pPr marL="0" marR="0" lvl="1" indent="228600" algn="just" defTabSz="5842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008080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ca-ES" sz="1800" b="1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Informe </a:t>
            </a:r>
            <a:r>
              <a:rPr kumimoji="0" lang="ca-E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tècnic</a:t>
            </a:r>
            <a:r>
              <a:rPr kumimoji="0" lang="ca-ES" sz="1800" b="1" i="0" u="none" strike="noStrike" kern="0" cap="none" spc="0" normalizeH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 </a:t>
            </a:r>
            <a:r>
              <a:rPr kumimoji="0" lang="ca-E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amb </a:t>
            </a:r>
            <a:r>
              <a:rPr kumimoji="0" lang="ca-ES" sz="1800" b="1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els resultats </a:t>
            </a:r>
            <a:r>
              <a:rPr kumimoji="0" lang="ca-E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de </a:t>
            </a:r>
            <a:r>
              <a:rPr kumimoji="0" lang="ca-ES" sz="1800" i="0" u="none" strike="noStrike" kern="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l’anàlisi de les ordenances municipals </a:t>
            </a:r>
            <a:r>
              <a:rPr kumimoji="0" lang="ca-E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(Plànols</a:t>
            </a:r>
            <a:r>
              <a:rPr kumimoji="0" lang="ca-ES" sz="1800" b="0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, taules</a:t>
            </a:r>
            <a:r>
              <a:rPr kumimoji="0" lang="ca-E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...)</a:t>
            </a:r>
            <a:endParaRPr kumimoji="0" lang="ca-ES" sz="1800" b="0" i="0" u="none" strike="noStrike" kern="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sym typeface="Helvetica Neue Light"/>
            </a:endParaRPr>
          </a:p>
          <a:p>
            <a:pPr marL="0" marR="0" lvl="1" indent="228600" algn="just" defTabSz="5842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008080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ca-ES" sz="1800" b="0" i="0" u="none" strike="noStrike" kern="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sym typeface="Helvetica Neue Light"/>
            </a:endParaRPr>
          </a:p>
          <a:p>
            <a:pPr marL="0" marR="0" lvl="1" indent="228600" algn="just" defTabSz="5842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008080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ca-ES" sz="1800" b="0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Agrupar els </a:t>
            </a:r>
            <a:r>
              <a:rPr kumimoji="0" lang="ca-ES" sz="1800" b="1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elements comuns </a:t>
            </a:r>
            <a:r>
              <a:rPr kumimoji="0" lang="ca-ES" sz="1800" b="0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en aquestes ordenances pel que fa als redactats i valors regulats</a:t>
            </a:r>
            <a:r>
              <a:rPr kumimoji="0" lang="ca-E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.</a:t>
            </a:r>
          </a:p>
          <a:p>
            <a:pPr marL="0" marR="0" lvl="1" algn="just" defTabSz="5842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008080"/>
              </a:buClr>
              <a:buSzTx/>
              <a:tabLst/>
              <a:defRPr/>
            </a:pPr>
            <a:r>
              <a:rPr kumimoji="0" lang="ca-E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 </a:t>
            </a:r>
            <a:endParaRPr kumimoji="0" lang="ca-ES" sz="1800" b="0" i="0" u="none" strike="noStrike" kern="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sym typeface="Helvetica Neue Light"/>
            </a:endParaRPr>
          </a:p>
          <a:p>
            <a:pPr marL="0" marR="0" lvl="1" indent="228600" algn="just" defTabSz="5842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008080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ca-ES" sz="1800" b="0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Discutir els valors “ideals” per a cada element a partir del </a:t>
            </a:r>
            <a:r>
              <a:rPr kumimoji="0" lang="ca-ES" sz="1800" b="0" i="0" u="none" strike="noStrike" kern="0" cap="none" spc="0" normalizeH="0" baseline="0" noProof="0" dirty="0" err="1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know-how</a:t>
            </a:r>
            <a:r>
              <a:rPr kumimoji="0" lang="ca-ES" sz="1800" b="0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 sobre el tema (subgrups de treball, literatura, enquestes i reunions individuals DGTM, anàlisi de les accions a realitzar....). </a:t>
            </a:r>
            <a:endParaRPr lang="ca-ES" sz="1800" kern="0" dirty="0" smtClean="0">
              <a:solidFill>
                <a:srgbClr val="404040"/>
              </a:solidFill>
              <a:sym typeface="Helvetica Neue Light"/>
            </a:endParaRPr>
          </a:p>
          <a:p>
            <a:pPr marL="0" marR="0" lvl="1" indent="228600" algn="just" defTabSz="5842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008080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ca-ES" sz="1800" b="0" i="0" u="none" strike="noStrike" kern="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sym typeface="Helvetica Neue Light"/>
            </a:endParaRPr>
          </a:p>
          <a:p>
            <a:pPr marL="0" marR="0" lvl="1" indent="228600" algn="just" defTabSz="5842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008080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ca-ES" sz="1800" b="0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Proposta de redactat “tipus”, per a l’ordenança tipus a partir de la resta de temes tractats</a:t>
            </a:r>
            <a:r>
              <a:rPr kumimoji="0" lang="ca-E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.</a:t>
            </a:r>
            <a:endParaRPr kumimoji="0" lang="ca-ES" sz="1800" b="1" i="0" u="none" strike="noStrike" kern="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sym typeface="Helvetica Neue Light"/>
            </a:endParaRPr>
          </a:p>
          <a:p>
            <a:pPr marL="0" marR="0" lvl="1" indent="228600" algn="just" defTabSz="5842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008080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ca-ES" sz="1800" b="0" i="0" u="none" strike="noStrike" kern="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sym typeface="Helvetica Neue Light"/>
            </a:endParaRPr>
          </a:p>
          <a:p>
            <a:pPr marL="0" marR="0" lvl="1" indent="228600" algn="just" defTabSz="5842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008080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ca-ES" sz="1800" b="0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Proposta de </a:t>
            </a:r>
            <a:r>
              <a:rPr kumimoji="0" lang="ca-ES" sz="1800" b="1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redacció d’una guia/manual </a:t>
            </a:r>
            <a:r>
              <a:rPr kumimoji="0" lang="ca-ES" sz="1800" b="0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per a les administracions públiques per </a:t>
            </a:r>
            <a:r>
              <a:rPr kumimoji="0" lang="ca-ES" sz="1800" b="1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ajudar a implantar/gestionar </a:t>
            </a:r>
            <a:r>
              <a:rPr kumimoji="0" lang="ca-ES" sz="1800" b="0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les zones DUM i/o les ordenances municipals relacionades, on s’explicarien els resultats dels treballs actuals, etc. </a:t>
            </a:r>
            <a:endParaRPr kumimoji="0" lang="ca-ES" sz="1800" b="0" i="0" u="none" strike="noStrike" kern="0" cap="none" spc="0" normalizeH="0" baseline="0" noProof="0" dirty="0" smtClean="0">
              <a:ln>
                <a:noFill/>
              </a:ln>
              <a:solidFill>
                <a:srgbClr val="404040"/>
              </a:solidFill>
              <a:effectLst/>
              <a:uLnTx/>
              <a:uFillTx/>
              <a:sym typeface="Helvetica Neue Light"/>
            </a:endParaRPr>
          </a:p>
          <a:p>
            <a:pPr marL="0" marR="0" lvl="1" indent="228600" algn="just" defTabSz="5842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008080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ca-ES" sz="1800" b="0" i="0" u="none" strike="noStrike" kern="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sym typeface="Helvetica Neue Light"/>
            </a:endParaRPr>
          </a:p>
          <a:p>
            <a:pPr marL="0" marR="0" lvl="1" indent="228600" algn="just" defTabSz="5842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008080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ca-ES" sz="1800" b="0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Reunió específica amb un grup d’ajuntaments de diferents nombre d’habitants i casuístiques per tal de rebre el </a:t>
            </a:r>
            <a:r>
              <a:rPr kumimoji="0" lang="ca-ES" sz="1800" b="0" i="0" u="none" strike="noStrike" kern="0" cap="none" spc="0" normalizeH="0" baseline="0" noProof="0" dirty="0" err="1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feed-back</a:t>
            </a:r>
            <a:r>
              <a:rPr kumimoji="0" lang="ca-ES" sz="1800" b="0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 d’aquest </a:t>
            </a:r>
            <a:r>
              <a:rPr kumimoji="0" lang="ca-E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temàtica, </a:t>
            </a:r>
            <a:r>
              <a:rPr kumimoji="0" lang="ca-ES" sz="1800" b="0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com es plantegen una gestió de la DUM en curt, mitja i llarg termini i com veuen la proposta </a:t>
            </a:r>
            <a:r>
              <a:rPr kumimoji="0" lang="ca-E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d’ordenança i</a:t>
            </a:r>
            <a:r>
              <a:rPr kumimoji="0" lang="ca-ES" sz="1800" b="0" i="0" u="none" strike="noStrike" kern="0" cap="none" spc="0" normalizeH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 les recomanacions generals</a:t>
            </a:r>
            <a:r>
              <a:rPr kumimoji="0" lang="ca-E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sym typeface="Helvetica Neue Light"/>
              </a:rPr>
              <a:t>. </a:t>
            </a:r>
          </a:p>
          <a:p>
            <a:pPr marL="0" marR="0" lvl="1" indent="228600" algn="just" defTabSz="5842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008080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ca-ES" sz="1800" b="0" i="0" u="none" strike="noStrike" kern="0" cap="none" spc="0" normalizeH="0" baseline="0" noProof="0" dirty="0" smtClean="0">
              <a:ln>
                <a:noFill/>
              </a:ln>
              <a:solidFill>
                <a:srgbClr val="404040"/>
              </a:solidFill>
              <a:effectLst/>
              <a:uLnTx/>
              <a:uFillTx/>
              <a:sym typeface="Helvetica Neue Light"/>
            </a:endParaRPr>
          </a:p>
          <a:p>
            <a:pPr marL="0" lvl="1" indent="228600" algn="just" defTabSz="584200">
              <a:lnSpc>
                <a:spcPct val="90000"/>
              </a:lnSpc>
              <a:spcBef>
                <a:spcPct val="20000"/>
              </a:spcBef>
              <a:buClr>
                <a:srgbClr val="008080"/>
              </a:buClr>
              <a:buFont typeface="Wingdings" pitchFamily="2" charset="2"/>
              <a:buChar char="§"/>
              <a:defRPr/>
            </a:pPr>
            <a:r>
              <a:rPr lang="ca-ES" sz="1800" b="1" kern="0" dirty="0">
                <a:solidFill>
                  <a:srgbClr val="404040"/>
                </a:solidFill>
                <a:sym typeface="Helvetica Neue Light"/>
              </a:rPr>
              <a:t>Anàlisi </a:t>
            </a:r>
            <a:r>
              <a:rPr lang="ca-ES" sz="1800" b="1" kern="0" dirty="0" err="1">
                <a:solidFill>
                  <a:srgbClr val="404040"/>
                </a:solidFill>
                <a:sym typeface="Helvetica Neue Light"/>
              </a:rPr>
              <a:t>multicriteri</a:t>
            </a:r>
            <a:r>
              <a:rPr lang="ca-ES" sz="1800" b="1" kern="0" dirty="0">
                <a:solidFill>
                  <a:srgbClr val="404040"/>
                </a:solidFill>
                <a:sym typeface="Helvetica Neue Light"/>
              </a:rPr>
              <a:t> </a:t>
            </a:r>
            <a:r>
              <a:rPr lang="ca-ES" sz="1800" kern="0" dirty="0">
                <a:solidFill>
                  <a:srgbClr val="404040"/>
                </a:solidFill>
                <a:sym typeface="Helvetica Neue Light"/>
              </a:rPr>
              <a:t>de la regulació i les propostes per a la millor gestió de la DUM, a partir de la documentació existent (OM administracions públiques portals </a:t>
            </a:r>
            <a:r>
              <a:rPr lang="ca-ES" sz="1800" kern="0" dirty="0" err="1">
                <a:solidFill>
                  <a:srgbClr val="404040"/>
                </a:solidFill>
                <a:sym typeface="Helvetica Neue Light"/>
              </a:rPr>
              <a:t>webs,literatura</a:t>
            </a:r>
            <a:r>
              <a:rPr lang="ca-ES" sz="1800" kern="0" dirty="0">
                <a:solidFill>
                  <a:srgbClr val="404040"/>
                </a:solidFill>
                <a:sym typeface="Helvetica Neue Light"/>
              </a:rPr>
              <a:t>,...) i la que es generi: subgrups de treballs, enquestes i reunions individuals DGTM,...). </a:t>
            </a:r>
            <a:endParaRPr lang="ca-ES" sz="1800" b="1" kern="0" dirty="0">
              <a:solidFill>
                <a:srgbClr val="404040"/>
              </a:solidFill>
              <a:sym typeface="Helvetica Neue Light"/>
            </a:endParaRPr>
          </a:p>
          <a:p>
            <a:pPr marL="0" marR="0" lvl="1" indent="228600" algn="just" defTabSz="5842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008080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ca-ES" sz="1800" b="1" i="0" u="none" strike="noStrike" kern="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sym typeface="Helvetica Neue Light"/>
            </a:endParaRPr>
          </a:p>
        </p:txBody>
      </p:sp>
      <p:sp>
        <p:nvSpPr>
          <p:cNvPr id="5" name="Rectángulo redondeado 5"/>
          <p:cNvSpPr/>
          <p:nvPr/>
        </p:nvSpPr>
        <p:spPr>
          <a:xfrm>
            <a:off x="887103" y="2315653"/>
            <a:ext cx="10740790" cy="1214652"/>
          </a:xfrm>
          <a:prstGeom prst="roundRect">
            <a:avLst/>
          </a:prstGeom>
          <a:noFill/>
          <a:ln w="19050" cap="flat">
            <a:solidFill>
              <a:srgbClr val="398471"/>
            </a:solidFill>
            <a:prstDash val="dash"/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noAutofit/>
          </a:bodyPr>
          <a:lstStyle/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a-ES" sz="2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11327640" y="2452113"/>
            <a:ext cx="208554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ca-ES" sz="1800" b="1" kern="0" dirty="0" smtClean="0">
                <a:solidFill>
                  <a:srgbClr val="006666"/>
                </a:solidFill>
                <a:sym typeface="Helvetica Neue Light"/>
              </a:rPr>
              <a:t>Anàlisi d’ordenances </a:t>
            </a:r>
            <a:r>
              <a:rPr lang="ca-ES" sz="1800" b="1" kern="0" dirty="0">
                <a:solidFill>
                  <a:srgbClr val="006666"/>
                </a:solidFill>
                <a:sym typeface="Helvetica Neue Light"/>
              </a:rPr>
              <a:t>municipals </a:t>
            </a:r>
            <a:endParaRPr lang="ca-ES" sz="1800" dirty="0">
              <a:solidFill>
                <a:srgbClr val="006666"/>
              </a:solidFill>
            </a:endParaRPr>
          </a:p>
        </p:txBody>
      </p:sp>
      <p:sp>
        <p:nvSpPr>
          <p:cNvPr id="7" name="Rectángulo redondeado 5"/>
          <p:cNvSpPr/>
          <p:nvPr/>
        </p:nvSpPr>
        <p:spPr>
          <a:xfrm>
            <a:off x="887103" y="6889928"/>
            <a:ext cx="12419463" cy="1214652"/>
          </a:xfrm>
          <a:prstGeom prst="roundRect">
            <a:avLst/>
          </a:prstGeom>
          <a:noFill/>
          <a:ln w="19050" cap="flat">
            <a:solidFill>
              <a:srgbClr val="398471"/>
            </a:solidFill>
            <a:prstDash val="dash"/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noAutofit/>
          </a:bodyPr>
          <a:lstStyle/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a-ES" sz="2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99634" y="7133143"/>
            <a:ext cx="10427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a-ES" sz="1800" b="1" kern="0" dirty="0" smtClean="0">
                <a:solidFill>
                  <a:srgbClr val="006666"/>
                </a:solidFill>
                <a:sym typeface="Helvetica Neue Light"/>
              </a:rPr>
              <a:t>Grup DUM</a:t>
            </a:r>
            <a:endParaRPr lang="ca-ES" sz="1800" dirty="0">
              <a:solidFill>
                <a:srgbClr val="0066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5653252"/>
      </p:ext>
    </p:extLst>
  </p:cSld>
  <p:clrMapOvr>
    <a:masterClrMapping/>
  </p:clrMapOvr>
  <p:transition spd="slow">
    <p:push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593725" y="921263"/>
            <a:ext cx="125662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a-ES" sz="2400" b="1" dirty="0">
                <a:solidFill>
                  <a:srgbClr val="006666"/>
                </a:solidFill>
                <a:latin typeface="Arial Normal" charset="0"/>
                <a:cs typeface="Arial Normal" charset="0"/>
              </a:rPr>
              <a:t>La Distribució Urbana de Mercaderies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989878" y="1631229"/>
            <a:ext cx="12170101" cy="400110"/>
          </a:xfrm>
          <a:prstGeom prst="rect">
            <a:avLst/>
          </a:prstGeom>
          <a:noFill/>
        </p:spPr>
        <p:txBody>
          <a:bodyPr wrap="square" numCol="1" rtlCol="0" anchor="t">
            <a:spAutoFit/>
          </a:bodyPr>
          <a:lstStyle/>
          <a:p>
            <a:pPr lvl="0" defTabSz="91440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ca-ES" sz="2000" b="1" u="sng" dirty="0">
                <a:solidFill>
                  <a:srgbClr val="404040"/>
                </a:solidFill>
                <a:latin typeface="Arial" charset="0"/>
                <a:ea typeface="Arial" charset="0"/>
                <a:cs typeface="Arial" charset="0"/>
              </a:rPr>
              <a:t>Metodologia d’anàlisi de les accions </a:t>
            </a:r>
            <a:endParaRPr lang="ca-ES" sz="2000" dirty="0">
              <a:solidFill>
                <a:srgbClr val="404040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" name="19 Rectángulo redondeado"/>
          <p:cNvSpPr/>
          <p:nvPr/>
        </p:nvSpPr>
        <p:spPr>
          <a:xfrm>
            <a:off x="6155818" y="1631229"/>
            <a:ext cx="7255330" cy="522129"/>
          </a:xfrm>
          <a:prstGeom prst="roundRect">
            <a:avLst/>
          </a:prstGeom>
          <a:solidFill>
            <a:srgbClr val="FFFFFF"/>
          </a:solidFill>
          <a:ln w="25400" cap="flat" cmpd="sng" algn="ctr">
            <a:solidFill>
              <a:srgbClr val="398471"/>
            </a:solidFill>
            <a:prstDash val="solid"/>
          </a:ln>
          <a:effectLst/>
        </p:spPr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0" indent="0" algn="ctr" defTabSz="58420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a-ES" sz="2400" b="0" i="0" u="none" strike="noStrike" kern="0" cap="none" spc="0" normalizeH="0" baseline="0" noProof="0" dirty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latin typeface="Helvetica Neue Black Condensed"/>
                <a:sym typeface="Helvetica Neue Light"/>
              </a:rPr>
              <a:t>Matriu d’impactes per a la </a:t>
            </a:r>
            <a:r>
              <a:rPr kumimoji="0" lang="ca-ES" sz="2400" b="1" i="0" u="none" strike="noStrike" kern="0" cap="none" spc="0" normalizeH="0" baseline="0" noProof="0" dirty="0">
                <a:ln>
                  <a:noFill/>
                </a:ln>
                <a:solidFill>
                  <a:srgbClr val="398471"/>
                </a:solidFill>
                <a:effectLst/>
                <a:uLnTx/>
                <a:uFillTx/>
                <a:latin typeface="Helvetica Neue Black Condensed"/>
                <a:sym typeface="Helvetica Neue Light"/>
              </a:rPr>
              <a:t>distribució nocturna</a:t>
            </a:r>
            <a:endParaRPr kumimoji="0" lang="ca-ES" sz="2400" b="0" i="0" u="none" strike="noStrike" kern="0" cap="none" spc="0" normalizeH="0" baseline="0" noProof="0" dirty="0">
              <a:ln>
                <a:noFill/>
              </a:ln>
              <a:solidFill>
                <a:srgbClr val="398471"/>
              </a:solidFill>
              <a:effectLst/>
              <a:uLnTx/>
              <a:uFillTx/>
              <a:latin typeface="Helvetica Neue Black Condensed"/>
              <a:sym typeface="Helvetica Neue Light"/>
            </a:endParaRPr>
          </a:p>
        </p:txBody>
      </p:sp>
      <p:graphicFrame>
        <p:nvGraphicFramePr>
          <p:cNvPr id="6" name="Tab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3744808"/>
              </p:ext>
            </p:extLst>
          </p:nvPr>
        </p:nvGraphicFramePr>
        <p:xfrm>
          <a:off x="160060" y="2574530"/>
          <a:ext cx="13251088" cy="5695412"/>
        </p:xfrm>
        <a:graphic>
          <a:graphicData uri="http://schemas.openxmlformats.org/drawingml/2006/table">
            <a:tbl>
              <a:tblPr firstRow="1" bandRow="1"/>
              <a:tblGrid>
                <a:gridCol w="196883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82056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82056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82056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2820563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471594">
                <a:tc>
                  <a:txBody>
                    <a:bodyPr/>
                    <a:lstStyle>
                      <a:lvl1pPr marL="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1pPr>
                      <a:lvl2pPr marL="65311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2pPr>
                      <a:lvl3pPr marL="130622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3pPr>
                      <a:lvl4pPr marL="195933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4pPr>
                      <a:lvl5pPr marL="261244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5pPr>
                      <a:lvl6pPr marL="326555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6pPr>
                      <a:lvl7pPr marL="391866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7pPr>
                      <a:lvl8pPr marL="457177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8pPr>
                      <a:lvl9pPr marL="5224882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9pPr>
                    </a:lstStyle>
                    <a:p>
                      <a:endParaRPr lang="ca-ES" sz="20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398471"/>
                      </a:solidFill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39847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>
                      <a:lvl1pPr marL="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1pPr>
                      <a:lvl2pPr marL="65311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2pPr>
                      <a:lvl3pPr marL="130622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3pPr>
                      <a:lvl4pPr marL="195933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4pPr>
                      <a:lvl5pPr marL="261244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5pPr>
                      <a:lvl6pPr marL="326555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6pPr>
                      <a:lvl7pPr marL="391866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7pPr>
                      <a:lvl8pPr marL="457177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8pPr>
                      <a:lvl9pPr marL="5224882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9pPr>
                    </a:lstStyle>
                    <a:p>
                      <a:pPr algn="ctr" defTabSz="584200"/>
                      <a:r>
                        <a:rPr lang="ca-ES" sz="20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Agents</a:t>
                      </a:r>
                    </a:p>
                  </a:txBody>
                  <a:tcPr>
                    <a:lnL w="12700" cmpd="sng">
                      <a:solidFill>
                        <a:srgbClr val="398471"/>
                      </a:solidFill>
                    </a:lnL>
                    <a:lnR w="12700" cmpd="sng">
                      <a:solidFill>
                        <a:srgbClr val="398471"/>
                      </a:solidFill>
                    </a:lnR>
                    <a:lnT w="12700" cmpd="sng">
                      <a:solidFill>
                        <a:srgbClr val="398471"/>
                      </a:solidFill>
                    </a:lnT>
                    <a:lnB w="12700" cmpd="sng">
                      <a:solidFill>
                        <a:srgbClr val="39847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98471">
                        <a:lumMod val="75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a-E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71594">
                <a:tc>
                  <a:txBody>
                    <a:bodyPr/>
                    <a:lstStyle>
                      <a:lvl1pPr marL="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1pPr>
                      <a:lvl2pPr marL="65311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2pPr>
                      <a:lvl3pPr marL="130622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3pPr>
                      <a:lvl4pPr marL="195933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4pPr>
                      <a:lvl5pPr marL="261244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5pPr>
                      <a:lvl6pPr marL="326555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6pPr>
                      <a:lvl7pPr marL="391866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7pPr>
                      <a:lvl8pPr marL="457177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8pPr>
                      <a:lvl9pPr marL="5224882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9pPr>
                    </a:lstStyle>
                    <a:p>
                      <a:pPr algn="ctr"/>
                      <a:r>
                        <a:rPr lang="ca-ES" sz="2000" dirty="0">
                          <a:solidFill>
                            <a:schemeClr val="bg1"/>
                          </a:solidFill>
                        </a:rPr>
                        <a:t>Elements</a:t>
                      </a:r>
                    </a:p>
                  </a:txBody>
                  <a:tcPr>
                    <a:lnL w="12700" cmpd="sng">
                      <a:solidFill>
                        <a:srgbClr val="398471"/>
                      </a:solidFill>
                    </a:lnL>
                    <a:lnR w="12700" cmpd="sng">
                      <a:solidFill>
                        <a:srgbClr val="398471"/>
                      </a:solidFill>
                    </a:lnR>
                    <a:lnT w="12700" cmpd="sng">
                      <a:solidFill>
                        <a:srgbClr val="398471"/>
                      </a:solidFill>
                    </a:lnT>
                    <a:lnB w="12700" cmpd="sng">
                      <a:solidFill>
                        <a:srgbClr val="39847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98471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1pPr>
                      <a:lvl2pPr marL="65311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2pPr>
                      <a:lvl3pPr marL="130622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3pPr>
                      <a:lvl4pPr marL="195933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4pPr>
                      <a:lvl5pPr marL="261244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5pPr>
                      <a:lvl6pPr marL="326555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6pPr>
                      <a:lvl7pPr marL="391866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7pPr>
                      <a:lvl8pPr marL="457177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8pPr>
                      <a:lvl9pPr marL="5224882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9pPr>
                    </a:lstStyle>
                    <a:p>
                      <a:pPr algn="ctr"/>
                      <a:r>
                        <a:rPr lang="ca-ES" sz="2000" dirty="0">
                          <a:solidFill>
                            <a:schemeClr val="bg1"/>
                          </a:solidFill>
                        </a:rPr>
                        <a:t>Carregador</a:t>
                      </a:r>
                    </a:p>
                  </a:txBody>
                  <a:tcPr>
                    <a:lnL w="12700" cmpd="sng">
                      <a:solidFill>
                        <a:srgbClr val="398471"/>
                      </a:solidFill>
                    </a:lnL>
                    <a:lnR w="12700" cmpd="sng">
                      <a:solidFill>
                        <a:srgbClr val="398471"/>
                      </a:solidFill>
                    </a:lnR>
                    <a:lnT w="12700" cmpd="sng">
                      <a:solidFill>
                        <a:srgbClr val="398471"/>
                      </a:solidFill>
                    </a:lnT>
                    <a:lnB w="12700" cmpd="sng">
                      <a:solidFill>
                        <a:srgbClr val="39847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98471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1pPr>
                      <a:lvl2pPr marL="65311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2pPr>
                      <a:lvl3pPr marL="130622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3pPr>
                      <a:lvl4pPr marL="195933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4pPr>
                      <a:lvl5pPr marL="261244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5pPr>
                      <a:lvl6pPr marL="326555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6pPr>
                      <a:lvl7pPr marL="391866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7pPr>
                      <a:lvl8pPr marL="457177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8pPr>
                      <a:lvl9pPr marL="5224882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9pPr>
                    </a:lstStyle>
                    <a:p>
                      <a:pPr algn="ctr"/>
                      <a:r>
                        <a:rPr lang="ca-ES" sz="2000" dirty="0">
                          <a:solidFill>
                            <a:schemeClr val="bg1"/>
                          </a:solidFill>
                        </a:rPr>
                        <a:t>Transportista</a:t>
                      </a:r>
                    </a:p>
                  </a:txBody>
                  <a:tcPr>
                    <a:lnL w="12700" cmpd="sng">
                      <a:solidFill>
                        <a:srgbClr val="398471"/>
                      </a:solidFill>
                    </a:lnL>
                    <a:lnR w="12700" cmpd="sng">
                      <a:solidFill>
                        <a:srgbClr val="398471"/>
                      </a:solidFill>
                    </a:lnR>
                    <a:lnT w="12700" cmpd="sng">
                      <a:solidFill>
                        <a:srgbClr val="398471"/>
                      </a:solidFill>
                    </a:lnT>
                    <a:lnB w="12700" cmpd="sng">
                      <a:solidFill>
                        <a:srgbClr val="39847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98471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1pPr>
                      <a:lvl2pPr marL="65311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2pPr>
                      <a:lvl3pPr marL="130622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3pPr>
                      <a:lvl4pPr marL="195933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4pPr>
                      <a:lvl5pPr marL="261244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5pPr>
                      <a:lvl6pPr marL="326555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6pPr>
                      <a:lvl7pPr marL="391866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7pPr>
                      <a:lvl8pPr marL="457177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8pPr>
                      <a:lvl9pPr marL="5224882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9pPr>
                    </a:lstStyle>
                    <a:p>
                      <a:pPr algn="ctr"/>
                      <a:r>
                        <a:rPr lang="ca-ES" sz="2000" dirty="0">
                          <a:solidFill>
                            <a:schemeClr val="bg1"/>
                          </a:solidFill>
                        </a:rPr>
                        <a:t>Ciutadania</a:t>
                      </a:r>
                    </a:p>
                  </a:txBody>
                  <a:tcPr>
                    <a:lnL w="12700" cmpd="sng">
                      <a:solidFill>
                        <a:srgbClr val="398471"/>
                      </a:solidFill>
                    </a:lnL>
                    <a:lnR w="12700" cmpd="sng">
                      <a:solidFill>
                        <a:srgbClr val="398471"/>
                      </a:solidFill>
                    </a:lnR>
                    <a:lnT w="12700" cmpd="sng">
                      <a:solidFill>
                        <a:srgbClr val="398471"/>
                      </a:solidFill>
                    </a:lnT>
                    <a:lnB w="12700" cmpd="sng">
                      <a:solidFill>
                        <a:srgbClr val="39847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98471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1pPr>
                      <a:lvl2pPr marL="65311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2pPr>
                      <a:lvl3pPr marL="130622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3pPr>
                      <a:lvl4pPr marL="195933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4pPr>
                      <a:lvl5pPr marL="261244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5pPr>
                      <a:lvl6pPr marL="326555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6pPr>
                      <a:lvl7pPr marL="391866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7pPr>
                      <a:lvl8pPr marL="457177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8pPr>
                      <a:lvl9pPr marL="5224882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9pPr>
                    </a:lstStyle>
                    <a:p>
                      <a:pPr algn="ctr"/>
                      <a:r>
                        <a:rPr lang="ca-ES" sz="2000" dirty="0">
                          <a:solidFill>
                            <a:schemeClr val="bg1"/>
                          </a:solidFill>
                        </a:rPr>
                        <a:t>Ajuntament</a:t>
                      </a:r>
                    </a:p>
                  </a:txBody>
                  <a:tcPr>
                    <a:lnL w="12700" cmpd="sng">
                      <a:solidFill>
                        <a:srgbClr val="398471"/>
                      </a:solidFill>
                    </a:lnL>
                    <a:lnR w="12700" cmpd="sng">
                      <a:solidFill>
                        <a:srgbClr val="398471"/>
                      </a:solidFill>
                    </a:lnR>
                    <a:lnT w="12700" cmpd="sng">
                      <a:solidFill>
                        <a:srgbClr val="398471"/>
                      </a:solidFill>
                    </a:lnT>
                    <a:lnB w="12700" cmpd="sng">
                      <a:solidFill>
                        <a:srgbClr val="39847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98471">
                        <a:lumMod val="75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906913">
                <a:tc>
                  <a:txBody>
                    <a:bodyPr/>
                    <a:lstStyle>
                      <a:lvl1pPr marL="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1pPr>
                      <a:lvl2pPr marL="65311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2pPr>
                      <a:lvl3pPr marL="130622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3pPr>
                      <a:lvl4pPr marL="195933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4pPr>
                      <a:lvl5pPr marL="261244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5pPr>
                      <a:lvl6pPr marL="326555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6pPr>
                      <a:lvl7pPr marL="391866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7pPr>
                      <a:lvl8pPr marL="457177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8pPr>
                      <a:lvl9pPr marL="5224882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9pPr>
                    </a:lstStyle>
                    <a:p>
                      <a:r>
                        <a:rPr lang="ca-ES" sz="1800" dirty="0">
                          <a:solidFill>
                            <a:schemeClr val="bg1"/>
                          </a:solidFill>
                        </a:rPr>
                        <a:t>Congestió viària</a:t>
                      </a:r>
                    </a:p>
                  </a:txBody>
                  <a:tcPr anchor="ctr">
                    <a:lnL w="12700" cmpd="sng">
                      <a:solidFill>
                        <a:srgbClr val="398471"/>
                      </a:solidFill>
                    </a:lnL>
                    <a:lnR w="12700" cmpd="sng">
                      <a:solidFill>
                        <a:srgbClr val="398471"/>
                      </a:solidFill>
                    </a:lnR>
                    <a:lnT w="12700" cmpd="sng">
                      <a:solidFill>
                        <a:srgbClr val="398471"/>
                      </a:solidFill>
                    </a:lnT>
                    <a:lnB w="12700" cmpd="sng">
                      <a:solidFill>
                        <a:srgbClr val="39847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98471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1pPr>
                      <a:lvl2pPr marL="65311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2pPr>
                      <a:lvl3pPr marL="130622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3pPr>
                      <a:lvl4pPr marL="195933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4pPr>
                      <a:lvl5pPr marL="261244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5pPr>
                      <a:lvl6pPr marL="326555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6pPr>
                      <a:lvl7pPr marL="391866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7pPr>
                      <a:lvl8pPr marL="457177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8pPr>
                      <a:lvl9pPr marL="5224882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9pPr>
                    </a:lstStyle>
                    <a:p>
                      <a:pPr algn="ctr"/>
                      <a:r>
                        <a:rPr lang="ca-ES" sz="2000" dirty="0"/>
                        <a:t>Neutre</a:t>
                      </a:r>
                    </a:p>
                  </a:txBody>
                  <a:tcPr anchor="ctr">
                    <a:lnL w="12700" cmpd="sng">
                      <a:solidFill>
                        <a:srgbClr val="398471"/>
                      </a:solidFill>
                    </a:lnL>
                    <a:lnR w="12700" cmpd="sng">
                      <a:solidFill>
                        <a:srgbClr val="398471"/>
                      </a:solidFill>
                    </a:lnR>
                    <a:lnT w="12700" cmpd="sng">
                      <a:solidFill>
                        <a:srgbClr val="398471"/>
                      </a:solidFill>
                    </a:lnT>
                    <a:lnB w="12700" cmpd="sng">
                      <a:solidFill>
                        <a:srgbClr val="39847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marL="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1pPr>
                      <a:lvl2pPr marL="65311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2pPr>
                      <a:lvl3pPr marL="130622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3pPr>
                      <a:lvl4pPr marL="195933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4pPr>
                      <a:lvl5pPr marL="261244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5pPr>
                      <a:lvl6pPr marL="326555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6pPr>
                      <a:lvl7pPr marL="391866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7pPr>
                      <a:lvl8pPr marL="457177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8pPr>
                      <a:lvl9pPr marL="5224882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9pPr>
                    </a:lstStyle>
                    <a:p>
                      <a:pPr algn="ctr"/>
                      <a:r>
                        <a:rPr lang="ca-ES" sz="2000" dirty="0">
                          <a:solidFill>
                            <a:schemeClr val="bg1"/>
                          </a:solidFill>
                        </a:rPr>
                        <a:t>Molt positiu</a:t>
                      </a:r>
                    </a:p>
                    <a:p>
                      <a:pPr algn="ctr"/>
                      <a:r>
                        <a:rPr lang="ca-ES" sz="1200" dirty="0">
                          <a:solidFill>
                            <a:schemeClr val="bg1"/>
                          </a:solidFill>
                        </a:rPr>
                        <a:t>Possibilitat d’optimitzar rutes i</a:t>
                      </a:r>
                      <a:r>
                        <a:rPr lang="ca-ES" sz="1200" baseline="0" dirty="0">
                          <a:solidFill>
                            <a:schemeClr val="bg1"/>
                          </a:solidFill>
                        </a:rPr>
                        <a:t> no perdre temps</a:t>
                      </a:r>
                      <a:endParaRPr lang="ca-ES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rgbClr val="398471"/>
                      </a:solidFill>
                    </a:lnL>
                    <a:lnR w="12700" cmpd="sng">
                      <a:solidFill>
                        <a:srgbClr val="398471"/>
                      </a:solidFill>
                    </a:lnR>
                    <a:lnT w="12700" cmpd="sng">
                      <a:solidFill>
                        <a:srgbClr val="398471"/>
                      </a:solidFill>
                    </a:lnT>
                    <a:lnB w="12700" cmpd="sng">
                      <a:solidFill>
                        <a:srgbClr val="39847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>
                      <a:lvl1pPr marL="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1pPr>
                      <a:lvl2pPr marL="65311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2pPr>
                      <a:lvl3pPr marL="130622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3pPr>
                      <a:lvl4pPr marL="195933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4pPr>
                      <a:lvl5pPr marL="261244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5pPr>
                      <a:lvl6pPr marL="326555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6pPr>
                      <a:lvl7pPr marL="391866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7pPr>
                      <a:lvl8pPr marL="457177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8pPr>
                      <a:lvl9pPr marL="5224882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9pPr>
                    </a:lstStyle>
                    <a:p>
                      <a:pPr algn="ctr"/>
                      <a:r>
                        <a:rPr lang="ca-ES" sz="2000" dirty="0">
                          <a:solidFill>
                            <a:schemeClr val="tx1"/>
                          </a:solidFill>
                        </a:rPr>
                        <a:t>Positiu</a:t>
                      </a:r>
                    </a:p>
                    <a:p>
                      <a:pPr algn="ctr"/>
                      <a:r>
                        <a:rPr lang="ca-ES" sz="1200" dirty="0">
                          <a:solidFill>
                            <a:schemeClr val="tx1"/>
                          </a:solidFill>
                        </a:rPr>
                        <a:t>La disminució de la congestió</a:t>
                      </a:r>
                      <a:r>
                        <a:rPr lang="ca-ES" sz="1200" baseline="0" dirty="0">
                          <a:solidFill>
                            <a:schemeClr val="tx1"/>
                          </a:solidFill>
                        </a:rPr>
                        <a:t> millora la circulació global</a:t>
                      </a:r>
                      <a:endParaRPr lang="ca-E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rgbClr val="398471"/>
                      </a:solidFill>
                    </a:lnL>
                    <a:lnR w="12700" cmpd="sng">
                      <a:solidFill>
                        <a:srgbClr val="398471"/>
                      </a:solidFill>
                    </a:lnR>
                    <a:lnT w="12700" cmpd="sng">
                      <a:solidFill>
                        <a:srgbClr val="398471"/>
                      </a:solidFill>
                    </a:lnT>
                    <a:lnB w="12700" cmpd="sng">
                      <a:solidFill>
                        <a:srgbClr val="39847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0F87A"/>
                    </a:solidFill>
                  </a:tcPr>
                </a:tc>
                <a:tc>
                  <a:txBody>
                    <a:bodyPr/>
                    <a:lstStyle>
                      <a:lvl1pPr marL="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1pPr>
                      <a:lvl2pPr marL="65311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2pPr>
                      <a:lvl3pPr marL="130622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3pPr>
                      <a:lvl4pPr marL="195933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4pPr>
                      <a:lvl5pPr marL="261244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5pPr>
                      <a:lvl6pPr marL="326555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6pPr>
                      <a:lvl7pPr marL="391866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7pPr>
                      <a:lvl8pPr marL="457177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8pPr>
                      <a:lvl9pPr marL="5224882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9pPr>
                    </a:lstStyle>
                    <a:p>
                      <a:pPr algn="ctr"/>
                      <a:r>
                        <a:rPr lang="ca-ES" sz="2000" dirty="0">
                          <a:solidFill>
                            <a:schemeClr val="tx1"/>
                          </a:solidFill>
                        </a:rPr>
                        <a:t>Positiu</a:t>
                      </a:r>
                    </a:p>
                    <a:p>
                      <a:pPr marL="0" marR="0" lvl="0" indent="0" algn="ctr" defTabSz="5842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solidFill>
                            <a:schemeClr val="tx1"/>
                          </a:solidFill>
                        </a:rPr>
                        <a:t>La disminució de la congestió</a:t>
                      </a:r>
                      <a:r>
                        <a:rPr lang="ca-ES" sz="1200" baseline="0" dirty="0">
                          <a:solidFill>
                            <a:schemeClr val="tx1"/>
                          </a:solidFill>
                        </a:rPr>
                        <a:t> elimina problemes de gestió viària</a:t>
                      </a:r>
                      <a:endParaRPr lang="ca-E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rgbClr val="398471"/>
                      </a:solidFill>
                    </a:lnL>
                    <a:lnR w="12700" cmpd="sng">
                      <a:solidFill>
                        <a:srgbClr val="398471"/>
                      </a:solidFill>
                    </a:lnR>
                    <a:lnT w="12700" cmpd="sng">
                      <a:solidFill>
                        <a:srgbClr val="398471"/>
                      </a:solidFill>
                    </a:lnT>
                    <a:lnB w="12700" cmpd="sng">
                      <a:solidFill>
                        <a:srgbClr val="39847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0F87A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906913">
                <a:tc>
                  <a:txBody>
                    <a:bodyPr/>
                    <a:lstStyle>
                      <a:lvl1pPr marL="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1pPr>
                      <a:lvl2pPr marL="65311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2pPr>
                      <a:lvl3pPr marL="130622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3pPr>
                      <a:lvl4pPr marL="195933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4pPr>
                      <a:lvl5pPr marL="261244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5pPr>
                      <a:lvl6pPr marL="326555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6pPr>
                      <a:lvl7pPr marL="391866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7pPr>
                      <a:lvl8pPr marL="457177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8pPr>
                      <a:lvl9pPr marL="5224882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9pPr>
                    </a:lstStyle>
                    <a:p>
                      <a:r>
                        <a:rPr lang="ca-ES" sz="1800" dirty="0">
                          <a:solidFill>
                            <a:schemeClr val="bg1"/>
                          </a:solidFill>
                        </a:rPr>
                        <a:t>Soroll</a:t>
                      </a:r>
                    </a:p>
                  </a:txBody>
                  <a:tcPr anchor="ctr">
                    <a:lnL w="12700" cmpd="sng">
                      <a:solidFill>
                        <a:srgbClr val="398471"/>
                      </a:solidFill>
                    </a:lnL>
                    <a:lnR w="12700" cmpd="sng">
                      <a:solidFill>
                        <a:srgbClr val="398471"/>
                      </a:solidFill>
                    </a:lnR>
                    <a:lnT w="12700" cmpd="sng">
                      <a:solidFill>
                        <a:srgbClr val="398471"/>
                      </a:solidFill>
                    </a:lnT>
                    <a:lnB w="12700" cmpd="sng">
                      <a:solidFill>
                        <a:srgbClr val="39847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98471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1pPr>
                      <a:lvl2pPr marL="65311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2pPr>
                      <a:lvl3pPr marL="130622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3pPr>
                      <a:lvl4pPr marL="195933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4pPr>
                      <a:lvl5pPr marL="261244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5pPr>
                      <a:lvl6pPr marL="326555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6pPr>
                      <a:lvl7pPr marL="391866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7pPr>
                      <a:lvl8pPr marL="457177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8pPr>
                      <a:lvl9pPr marL="5224882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9pPr>
                    </a:lstStyle>
                    <a:p>
                      <a:pPr algn="ctr"/>
                      <a:r>
                        <a:rPr lang="ca-ES" sz="2000" dirty="0"/>
                        <a:t>Neutre</a:t>
                      </a:r>
                    </a:p>
                  </a:txBody>
                  <a:tcPr anchor="ctr">
                    <a:lnL w="12700" cmpd="sng">
                      <a:solidFill>
                        <a:srgbClr val="398471"/>
                      </a:solidFill>
                    </a:lnL>
                    <a:lnR w="12700" cmpd="sng">
                      <a:solidFill>
                        <a:srgbClr val="398471"/>
                      </a:solidFill>
                    </a:lnR>
                    <a:lnT w="12700" cmpd="sng">
                      <a:solidFill>
                        <a:srgbClr val="398471"/>
                      </a:solidFill>
                    </a:lnT>
                    <a:lnB w="12700" cmpd="sng">
                      <a:solidFill>
                        <a:srgbClr val="39847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marL="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1pPr>
                      <a:lvl2pPr marL="65311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2pPr>
                      <a:lvl3pPr marL="130622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3pPr>
                      <a:lvl4pPr marL="195933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4pPr>
                      <a:lvl5pPr marL="261244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5pPr>
                      <a:lvl6pPr marL="326555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6pPr>
                      <a:lvl7pPr marL="391866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7pPr>
                      <a:lvl8pPr marL="457177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8pPr>
                      <a:lvl9pPr marL="5224882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9pPr>
                    </a:lstStyle>
                    <a:p>
                      <a:pPr algn="ctr"/>
                      <a:r>
                        <a:rPr lang="ca-ES" sz="2000" dirty="0"/>
                        <a:t>Neutre</a:t>
                      </a:r>
                    </a:p>
                  </a:txBody>
                  <a:tcPr anchor="ctr">
                    <a:lnL w="12700" cmpd="sng">
                      <a:solidFill>
                        <a:srgbClr val="398471"/>
                      </a:solidFill>
                    </a:lnL>
                    <a:lnR w="12700" cmpd="sng">
                      <a:solidFill>
                        <a:srgbClr val="398471"/>
                      </a:solidFill>
                    </a:lnR>
                    <a:lnT w="12700" cmpd="sng">
                      <a:solidFill>
                        <a:srgbClr val="398471"/>
                      </a:solidFill>
                    </a:lnT>
                    <a:lnB w="12700" cmpd="sng">
                      <a:solidFill>
                        <a:srgbClr val="39847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marL="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1pPr>
                      <a:lvl2pPr marL="65311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2pPr>
                      <a:lvl3pPr marL="130622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3pPr>
                      <a:lvl4pPr marL="195933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4pPr>
                      <a:lvl5pPr marL="261244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5pPr>
                      <a:lvl6pPr marL="326555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6pPr>
                      <a:lvl7pPr marL="391866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7pPr>
                      <a:lvl8pPr marL="457177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8pPr>
                      <a:lvl9pPr marL="5224882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9pPr>
                    </a:lstStyle>
                    <a:p>
                      <a:pPr algn="ctr"/>
                      <a:r>
                        <a:rPr lang="ca-ES" sz="2000" dirty="0">
                          <a:solidFill>
                            <a:schemeClr val="bg1"/>
                          </a:solidFill>
                        </a:rPr>
                        <a:t>Negatiu</a:t>
                      </a:r>
                    </a:p>
                    <a:p>
                      <a:pPr algn="ctr"/>
                      <a:r>
                        <a:rPr lang="ca-ES" sz="1200" dirty="0">
                          <a:solidFill>
                            <a:schemeClr val="bg1"/>
                          </a:solidFill>
                        </a:rPr>
                        <a:t>Mal realitzada, </a:t>
                      </a:r>
                      <a:r>
                        <a:rPr lang="ca-ES" sz="1200" baseline="0" dirty="0">
                          <a:solidFill>
                            <a:schemeClr val="bg1"/>
                          </a:solidFill>
                        </a:rPr>
                        <a:t>pot generar sorolls i molestar</a:t>
                      </a:r>
                      <a:endParaRPr lang="ca-ES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rgbClr val="398471"/>
                      </a:solidFill>
                    </a:lnL>
                    <a:lnR w="12700" cmpd="sng">
                      <a:solidFill>
                        <a:srgbClr val="398471"/>
                      </a:solidFill>
                    </a:lnR>
                    <a:lnT w="12700" cmpd="sng">
                      <a:solidFill>
                        <a:srgbClr val="398471"/>
                      </a:solidFill>
                    </a:lnT>
                    <a:lnB w="12700" cmpd="sng">
                      <a:solidFill>
                        <a:srgbClr val="39847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2506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1pPr>
                      <a:lvl2pPr marL="65311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2pPr>
                      <a:lvl3pPr marL="130622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3pPr>
                      <a:lvl4pPr marL="195933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4pPr>
                      <a:lvl5pPr marL="261244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5pPr>
                      <a:lvl6pPr marL="326555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6pPr>
                      <a:lvl7pPr marL="391866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7pPr>
                      <a:lvl8pPr marL="457177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8pPr>
                      <a:lvl9pPr marL="5224882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9pPr>
                    </a:lstStyle>
                    <a:p>
                      <a:pPr algn="ctr"/>
                      <a:r>
                        <a:rPr lang="ca-ES" sz="2000" dirty="0">
                          <a:solidFill>
                            <a:schemeClr val="bg1"/>
                          </a:solidFill>
                        </a:rPr>
                        <a:t>Negatiu</a:t>
                      </a:r>
                    </a:p>
                    <a:p>
                      <a:pPr marL="0" marR="0" lvl="0" indent="0" algn="ctr" defTabSz="5842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solidFill>
                            <a:schemeClr val="bg1"/>
                          </a:solidFill>
                        </a:rPr>
                        <a:t>O</a:t>
                      </a:r>
                      <a:r>
                        <a:rPr lang="ca-ES" sz="1200" baseline="0" dirty="0">
                          <a:solidFill>
                            <a:schemeClr val="bg1"/>
                          </a:solidFill>
                        </a:rPr>
                        <a:t>bliga a una gestió/control del soroll que es realitza</a:t>
                      </a:r>
                      <a:endParaRPr lang="ca-ES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rgbClr val="398471"/>
                      </a:solidFill>
                    </a:lnL>
                    <a:lnR w="12700" cmpd="sng">
                      <a:solidFill>
                        <a:srgbClr val="398471"/>
                      </a:solidFill>
                    </a:lnR>
                    <a:lnT w="12700" cmpd="sng">
                      <a:solidFill>
                        <a:srgbClr val="398471"/>
                      </a:solidFill>
                    </a:lnT>
                    <a:lnB w="12700" cmpd="sng">
                      <a:solidFill>
                        <a:srgbClr val="39847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2506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906913">
                <a:tc>
                  <a:txBody>
                    <a:bodyPr/>
                    <a:lstStyle>
                      <a:lvl1pPr marL="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1pPr>
                      <a:lvl2pPr marL="65311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2pPr>
                      <a:lvl3pPr marL="130622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3pPr>
                      <a:lvl4pPr marL="195933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4pPr>
                      <a:lvl5pPr marL="261244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5pPr>
                      <a:lvl6pPr marL="326555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6pPr>
                      <a:lvl7pPr marL="391866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7pPr>
                      <a:lvl8pPr marL="457177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8pPr>
                      <a:lvl9pPr marL="5224882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9pPr>
                    </a:lstStyle>
                    <a:p>
                      <a:r>
                        <a:rPr lang="ca-ES" sz="1800" dirty="0">
                          <a:solidFill>
                            <a:schemeClr val="bg1"/>
                          </a:solidFill>
                        </a:rPr>
                        <a:t>Costos</a:t>
                      </a:r>
                    </a:p>
                  </a:txBody>
                  <a:tcPr anchor="ctr">
                    <a:lnL w="12700" cmpd="sng">
                      <a:solidFill>
                        <a:srgbClr val="398471"/>
                      </a:solidFill>
                    </a:lnL>
                    <a:lnR w="12700" cmpd="sng">
                      <a:solidFill>
                        <a:srgbClr val="398471"/>
                      </a:solidFill>
                    </a:lnR>
                    <a:lnT w="12700" cmpd="sng">
                      <a:solidFill>
                        <a:srgbClr val="398471"/>
                      </a:solidFill>
                    </a:lnT>
                    <a:lnB w="12700" cmpd="sng">
                      <a:solidFill>
                        <a:srgbClr val="39847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98471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1pPr>
                      <a:lvl2pPr marL="65311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2pPr>
                      <a:lvl3pPr marL="130622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3pPr>
                      <a:lvl4pPr marL="195933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4pPr>
                      <a:lvl5pPr marL="261244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5pPr>
                      <a:lvl6pPr marL="326555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6pPr>
                      <a:lvl7pPr marL="391866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7pPr>
                      <a:lvl8pPr marL="457177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8pPr>
                      <a:lvl9pPr marL="5224882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9pPr>
                    </a:lstStyle>
                    <a:p>
                      <a:pPr algn="ctr"/>
                      <a:r>
                        <a:rPr lang="ca-ES" sz="2000" dirty="0">
                          <a:solidFill>
                            <a:schemeClr val="tx1"/>
                          </a:solidFill>
                        </a:rPr>
                        <a:t>Positiu</a:t>
                      </a:r>
                    </a:p>
                    <a:p>
                      <a:pPr algn="ctr"/>
                      <a:r>
                        <a:rPr lang="ca-ES" sz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El preu del transport pot ser inferior per ser en hora vall</a:t>
                      </a:r>
                    </a:p>
                  </a:txBody>
                  <a:tcPr anchor="ctr">
                    <a:lnL w="12700" cmpd="sng">
                      <a:solidFill>
                        <a:srgbClr val="398471"/>
                      </a:solidFill>
                    </a:lnL>
                    <a:lnR w="12700" cmpd="sng">
                      <a:solidFill>
                        <a:srgbClr val="398471"/>
                      </a:solidFill>
                    </a:lnR>
                    <a:lnT w="12700" cmpd="sng">
                      <a:solidFill>
                        <a:srgbClr val="398471"/>
                      </a:solidFill>
                    </a:lnT>
                    <a:lnB w="12700" cmpd="sng">
                      <a:solidFill>
                        <a:srgbClr val="39847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0F87A"/>
                    </a:solidFill>
                  </a:tcPr>
                </a:tc>
                <a:tc>
                  <a:txBody>
                    <a:bodyPr/>
                    <a:lstStyle>
                      <a:lvl1pPr marL="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1pPr>
                      <a:lvl2pPr marL="65311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2pPr>
                      <a:lvl3pPr marL="130622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3pPr>
                      <a:lvl4pPr marL="195933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4pPr>
                      <a:lvl5pPr marL="261244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5pPr>
                      <a:lvl6pPr marL="326555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6pPr>
                      <a:lvl7pPr marL="391866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7pPr>
                      <a:lvl8pPr marL="457177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8pPr>
                      <a:lvl9pPr marL="5224882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9pPr>
                    </a:lstStyle>
                    <a:p>
                      <a:pPr algn="ctr"/>
                      <a:r>
                        <a:rPr lang="ca-ES" sz="2000" dirty="0">
                          <a:solidFill>
                            <a:schemeClr val="bg1"/>
                          </a:solidFill>
                        </a:rPr>
                        <a:t>Negatiu</a:t>
                      </a:r>
                    </a:p>
                    <a:p>
                      <a:pPr algn="ctr"/>
                      <a:r>
                        <a:rPr lang="ca-ES" sz="1200" baseline="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Cal prendre mesures per limitar el soroll (COST)</a:t>
                      </a:r>
                      <a:endParaRPr lang="ca-ES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rgbClr val="398471"/>
                      </a:solidFill>
                    </a:lnL>
                    <a:lnR w="12700" cmpd="sng">
                      <a:solidFill>
                        <a:srgbClr val="398471"/>
                      </a:solidFill>
                    </a:lnR>
                    <a:lnT w="12700" cmpd="sng">
                      <a:solidFill>
                        <a:srgbClr val="398471"/>
                      </a:solidFill>
                    </a:lnT>
                    <a:lnB w="12700" cmpd="sng">
                      <a:solidFill>
                        <a:srgbClr val="39847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2506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1pPr>
                      <a:lvl2pPr marL="65311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2pPr>
                      <a:lvl3pPr marL="130622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3pPr>
                      <a:lvl4pPr marL="195933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4pPr>
                      <a:lvl5pPr marL="261244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5pPr>
                      <a:lvl6pPr marL="326555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6pPr>
                      <a:lvl7pPr marL="391866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7pPr>
                      <a:lvl8pPr marL="457177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8pPr>
                      <a:lvl9pPr marL="5224882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9pPr>
                    </a:lstStyle>
                    <a:p>
                      <a:pPr algn="ctr"/>
                      <a:r>
                        <a:rPr lang="ca-ES" sz="2000" dirty="0"/>
                        <a:t>Neutre</a:t>
                      </a:r>
                    </a:p>
                  </a:txBody>
                  <a:tcPr anchor="ctr">
                    <a:lnL w="12700" cmpd="sng">
                      <a:solidFill>
                        <a:srgbClr val="398471"/>
                      </a:solidFill>
                    </a:lnL>
                    <a:lnR w="12700" cmpd="sng">
                      <a:solidFill>
                        <a:srgbClr val="398471"/>
                      </a:solidFill>
                    </a:lnR>
                    <a:lnT w="12700" cmpd="sng">
                      <a:solidFill>
                        <a:srgbClr val="398471"/>
                      </a:solidFill>
                    </a:lnT>
                    <a:lnB w="12700" cmpd="sng">
                      <a:solidFill>
                        <a:srgbClr val="39847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marL="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1pPr>
                      <a:lvl2pPr marL="65311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2pPr>
                      <a:lvl3pPr marL="130622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3pPr>
                      <a:lvl4pPr marL="195933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4pPr>
                      <a:lvl5pPr marL="261244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5pPr>
                      <a:lvl6pPr marL="326555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6pPr>
                      <a:lvl7pPr marL="391866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7pPr>
                      <a:lvl8pPr marL="457177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8pPr>
                      <a:lvl9pPr marL="5224882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9pPr>
                    </a:lstStyle>
                    <a:p>
                      <a:pPr algn="ctr"/>
                      <a:r>
                        <a:rPr lang="ca-ES" sz="2000" dirty="0">
                          <a:solidFill>
                            <a:schemeClr val="bg1"/>
                          </a:solidFill>
                        </a:rPr>
                        <a:t>Negatiu</a:t>
                      </a:r>
                    </a:p>
                    <a:p>
                      <a:pPr marL="0" marR="0" lvl="0" indent="0" algn="ctr" defTabSz="5842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solidFill>
                            <a:schemeClr val="bg1"/>
                          </a:solidFill>
                        </a:rPr>
                        <a:t>Si es vol controlar,</a:t>
                      </a:r>
                      <a:r>
                        <a:rPr lang="ca-ES" sz="1200" baseline="0" dirty="0">
                          <a:solidFill>
                            <a:schemeClr val="bg1"/>
                          </a:solidFill>
                        </a:rPr>
                        <a:t> hi pot haver un cost addicional</a:t>
                      </a:r>
                      <a:endParaRPr lang="ca-ES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rgbClr val="398471"/>
                      </a:solidFill>
                    </a:lnL>
                    <a:lnR w="12700" cmpd="sng">
                      <a:solidFill>
                        <a:srgbClr val="398471"/>
                      </a:solidFill>
                    </a:lnR>
                    <a:lnT w="12700" cmpd="sng">
                      <a:solidFill>
                        <a:srgbClr val="398471"/>
                      </a:solidFill>
                    </a:lnT>
                    <a:lnB w="12700" cmpd="sng">
                      <a:solidFill>
                        <a:srgbClr val="39847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2506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124572">
                <a:tc>
                  <a:txBody>
                    <a:bodyPr/>
                    <a:lstStyle>
                      <a:lvl1pPr marL="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1pPr>
                      <a:lvl2pPr marL="65311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2pPr>
                      <a:lvl3pPr marL="130622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3pPr>
                      <a:lvl4pPr marL="195933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4pPr>
                      <a:lvl5pPr marL="261244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5pPr>
                      <a:lvl6pPr marL="326555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6pPr>
                      <a:lvl7pPr marL="391866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7pPr>
                      <a:lvl8pPr marL="457177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8pPr>
                      <a:lvl9pPr marL="5224882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9pPr>
                    </a:lstStyle>
                    <a:p>
                      <a:r>
                        <a:rPr lang="ca-ES" sz="1800" dirty="0">
                          <a:solidFill>
                            <a:schemeClr val="bg1"/>
                          </a:solidFill>
                        </a:rPr>
                        <a:t>Contaminació</a:t>
                      </a:r>
                    </a:p>
                  </a:txBody>
                  <a:tcPr anchor="ctr">
                    <a:lnL w="12700" cmpd="sng">
                      <a:solidFill>
                        <a:srgbClr val="398471"/>
                      </a:solidFill>
                    </a:lnL>
                    <a:lnR w="12700" cmpd="sng">
                      <a:solidFill>
                        <a:srgbClr val="398471"/>
                      </a:solidFill>
                    </a:lnR>
                    <a:lnT w="12700" cmpd="sng">
                      <a:solidFill>
                        <a:srgbClr val="398471"/>
                      </a:solidFill>
                    </a:lnT>
                    <a:lnB w="12700" cmpd="sng">
                      <a:solidFill>
                        <a:srgbClr val="39847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98471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1pPr>
                      <a:lvl2pPr marL="65311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2pPr>
                      <a:lvl3pPr marL="130622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3pPr>
                      <a:lvl4pPr marL="195933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4pPr>
                      <a:lvl5pPr marL="261244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5pPr>
                      <a:lvl6pPr marL="326555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6pPr>
                      <a:lvl7pPr marL="391866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7pPr>
                      <a:lvl8pPr marL="457177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8pPr>
                      <a:lvl9pPr marL="5224882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9pPr>
                    </a:lstStyle>
                    <a:p>
                      <a:pPr algn="ctr"/>
                      <a:r>
                        <a:rPr lang="ca-ES" sz="2000" dirty="0">
                          <a:solidFill>
                            <a:schemeClr val="tx1"/>
                          </a:solidFill>
                        </a:rPr>
                        <a:t>Positiu</a:t>
                      </a:r>
                    </a:p>
                    <a:p>
                      <a:pPr marL="0" marR="0" lvl="0" indent="0" algn="ctr" defTabSz="5842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solidFill>
                            <a:schemeClr val="tx1"/>
                          </a:solidFill>
                        </a:rPr>
                        <a:t>Menor contaminació limita</a:t>
                      </a:r>
                      <a:r>
                        <a:rPr lang="ca-ES" sz="1200" baseline="0" dirty="0">
                          <a:solidFill>
                            <a:schemeClr val="tx1"/>
                          </a:solidFill>
                        </a:rPr>
                        <a:t> (evita) el nombre d’episodis i garanteix subministrament</a:t>
                      </a:r>
                      <a:endParaRPr lang="ca-E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rgbClr val="398471"/>
                      </a:solidFill>
                    </a:lnL>
                    <a:lnR w="12700" cmpd="sng">
                      <a:solidFill>
                        <a:srgbClr val="398471"/>
                      </a:solidFill>
                    </a:lnR>
                    <a:lnT w="12700" cmpd="sng">
                      <a:solidFill>
                        <a:srgbClr val="398471"/>
                      </a:solidFill>
                    </a:lnT>
                    <a:lnB w="12700" cmpd="sng">
                      <a:solidFill>
                        <a:srgbClr val="39847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0F87A"/>
                    </a:solidFill>
                  </a:tcPr>
                </a:tc>
                <a:tc>
                  <a:txBody>
                    <a:bodyPr/>
                    <a:lstStyle>
                      <a:lvl1pPr marL="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1pPr>
                      <a:lvl2pPr marL="65311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2pPr>
                      <a:lvl3pPr marL="130622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3pPr>
                      <a:lvl4pPr marL="195933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4pPr>
                      <a:lvl5pPr marL="261244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5pPr>
                      <a:lvl6pPr marL="326555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6pPr>
                      <a:lvl7pPr marL="391866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7pPr>
                      <a:lvl8pPr marL="457177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8pPr>
                      <a:lvl9pPr marL="5224882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9pPr>
                    </a:lstStyle>
                    <a:p>
                      <a:pPr algn="ctr"/>
                      <a:r>
                        <a:rPr lang="ca-ES" sz="2000" dirty="0"/>
                        <a:t>Positiu</a:t>
                      </a:r>
                    </a:p>
                    <a:p>
                      <a:pPr algn="ctr"/>
                      <a:r>
                        <a:rPr lang="ca-ES" sz="1200" dirty="0">
                          <a:solidFill>
                            <a:schemeClr val="tx1"/>
                          </a:solidFill>
                        </a:rPr>
                        <a:t>Menor contaminació limita</a:t>
                      </a:r>
                      <a:r>
                        <a:rPr lang="ca-ES" sz="1200" baseline="0" dirty="0">
                          <a:solidFill>
                            <a:schemeClr val="tx1"/>
                          </a:solidFill>
                        </a:rPr>
                        <a:t> (</a:t>
                      </a:r>
                      <a:r>
                        <a:rPr lang="ca-ES" sz="1200" dirty="0">
                          <a:solidFill>
                            <a:schemeClr val="tx1"/>
                          </a:solidFill>
                        </a:rPr>
                        <a:t>evita)</a:t>
                      </a:r>
                      <a:r>
                        <a:rPr lang="ca-ES" sz="1200" baseline="0" dirty="0">
                          <a:solidFill>
                            <a:schemeClr val="tx1"/>
                          </a:solidFill>
                        </a:rPr>
                        <a:t> el nombre d’episodis i garanteix el transport</a:t>
                      </a:r>
                      <a:endParaRPr lang="ca-E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rgbClr val="398471"/>
                      </a:solidFill>
                    </a:lnL>
                    <a:lnR w="12700" cmpd="sng">
                      <a:solidFill>
                        <a:srgbClr val="398471"/>
                      </a:solidFill>
                    </a:lnR>
                    <a:lnT w="12700" cmpd="sng">
                      <a:solidFill>
                        <a:srgbClr val="398471"/>
                      </a:solidFill>
                    </a:lnT>
                    <a:lnB w="12700" cmpd="sng">
                      <a:solidFill>
                        <a:srgbClr val="39847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0F87A"/>
                    </a:solidFill>
                  </a:tcPr>
                </a:tc>
                <a:tc>
                  <a:txBody>
                    <a:bodyPr/>
                    <a:lstStyle>
                      <a:lvl1pPr marL="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1pPr>
                      <a:lvl2pPr marL="65311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2pPr>
                      <a:lvl3pPr marL="130622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3pPr>
                      <a:lvl4pPr marL="195933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4pPr>
                      <a:lvl5pPr marL="261244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5pPr>
                      <a:lvl6pPr marL="326555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6pPr>
                      <a:lvl7pPr marL="391866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7pPr>
                      <a:lvl8pPr marL="457177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8pPr>
                      <a:lvl9pPr marL="5224882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9pPr>
                    </a:lstStyle>
                    <a:p>
                      <a:pPr algn="ctr"/>
                      <a:r>
                        <a:rPr lang="ca-ES" sz="2000" dirty="0">
                          <a:solidFill>
                            <a:schemeClr val="bg1"/>
                          </a:solidFill>
                        </a:rPr>
                        <a:t>Molt positiu</a:t>
                      </a:r>
                    </a:p>
                    <a:p>
                      <a:pPr algn="ctr"/>
                      <a:r>
                        <a:rPr lang="ca-ES" sz="1200" dirty="0">
                          <a:solidFill>
                            <a:schemeClr val="bg1"/>
                          </a:solidFill>
                        </a:rPr>
                        <a:t>La disminució de la congestió millora els nivells de contaminació</a:t>
                      </a:r>
                    </a:p>
                  </a:txBody>
                  <a:tcPr anchor="ctr">
                    <a:lnL w="12700" cmpd="sng">
                      <a:solidFill>
                        <a:srgbClr val="398471"/>
                      </a:solidFill>
                    </a:lnL>
                    <a:lnR w="12700" cmpd="sng">
                      <a:solidFill>
                        <a:srgbClr val="398471"/>
                      </a:solidFill>
                    </a:lnR>
                    <a:lnT w="12700" cmpd="sng">
                      <a:solidFill>
                        <a:srgbClr val="398471"/>
                      </a:solidFill>
                    </a:lnT>
                    <a:lnB w="12700" cmpd="sng">
                      <a:solidFill>
                        <a:srgbClr val="39847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>
                      <a:lvl1pPr marL="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1pPr>
                      <a:lvl2pPr marL="65311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2pPr>
                      <a:lvl3pPr marL="130622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3pPr>
                      <a:lvl4pPr marL="195933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4pPr>
                      <a:lvl5pPr marL="261244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5pPr>
                      <a:lvl6pPr marL="326555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6pPr>
                      <a:lvl7pPr marL="391866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7pPr>
                      <a:lvl8pPr marL="457177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8pPr>
                      <a:lvl9pPr marL="5224882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9pPr>
                    </a:lstStyle>
                    <a:p>
                      <a:pPr algn="ctr"/>
                      <a:r>
                        <a:rPr lang="ca-ES" sz="2000" dirty="0">
                          <a:solidFill>
                            <a:schemeClr val="bg1"/>
                          </a:solidFill>
                        </a:rPr>
                        <a:t>Positiu</a:t>
                      </a:r>
                    </a:p>
                    <a:p>
                      <a:pPr marL="0" marR="0" lvl="0" indent="0" algn="ctr" defTabSz="5842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>
                          <a:solidFill>
                            <a:schemeClr val="bg1"/>
                          </a:solidFill>
                        </a:rPr>
                        <a:t>Globalment hi ha menys contaminació</a:t>
                      </a:r>
                    </a:p>
                  </a:txBody>
                  <a:tcPr anchor="ctr">
                    <a:lnL w="12700" cmpd="sng">
                      <a:solidFill>
                        <a:srgbClr val="398471"/>
                      </a:solidFill>
                    </a:lnL>
                    <a:lnR w="12700" cmpd="sng">
                      <a:solidFill>
                        <a:srgbClr val="398471"/>
                      </a:solidFill>
                    </a:lnR>
                    <a:lnT w="12700" cmpd="sng">
                      <a:solidFill>
                        <a:srgbClr val="398471"/>
                      </a:solidFill>
                    </a:lnT>
                    <a:lnB w="12700" cmpd="sng">
                      <a:solidFill>
                        <a:srgbClr val="39847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2506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906913">
                <a:tc>
                  <a:txBody>
                    <a:bodyPr/>
                    <a:lstStyle>
                      <a:lvl1pPr marL="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1pPr>
                      <a:lvl2pPr marL="65311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2pPr>
                      <a:lvl3pPr marL="130622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3pPr>
                      <a:lvl4pPr marL="195933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4pPr>
                      <a:lvl5pPr marL="261244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5pPr>
                      <a:lvl6pPr marL="326555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6pPr>
                      <a:lvl7pPr marL="391866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7pPr>
                      <a:lvl8pPr marL="457177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8pPr>
                      <a:lvl9pPr marL="5224882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9pPr>
                    </a:lstStyle>
                    <a:p>
                      <a:r>
                        <a:rPr lang="ca-ES" sz="1800" dirty="0">
                          <a:solidFill>
                            <a:schemeClr val="bg1"/>
                          </a:solidFill>
                        </a:rPr>
                        <a:t>Infraestructura</a:t>
                      </a:r>
                    </a:p>
                  </a:txBody>
                  <a:tcPr anchor="ctr">
                    <a:lnL w="12700" cmpd="sng">
                      <a:solidFill>
                        <a:srgbClr val="398471"/>
                      </a:solidFill>
                    </a:lnL>
                    <a:lnR w="12700" cmpd="sng">
                      <a:solidFill>
                        <a:srgbClr val="398471"/>
                      </a:solidFill>
                    </a:lnR>
                    <a:lnT w="12700" cmpd="sng">
                      <a:solidFill>
                        <a:srgbClr val="398471"/>
                      </a:solidFill>
                    </a:lnT>
                    <a:lnB w="12700" cmpd="sng">
                      <a:solidFill>
                        <a:srgbClr val="39847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98471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1pPr>
                      <a:lvl2pPr marL="65311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2pPr>
                      <a:lvl3pPr marL="130622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3pPr>
                      <a:lvl4pPr marL="195933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4pPr>
                      <a:lvl5pPr marL="261244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5pPr>
                      <a:lvl6pPr marL="326555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6pPr>
                      <a:lvl7pPr marL="391866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7pPr>
                      <a:lvl8pPr marL="457177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8pPr>
                      <a:lvl9pPr marL="5224882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9pPr>
                    </a:lstStyle>
                    <a:p>
                      <a:pPr algn="ctr"/>
                      <a:r>
                        <a:rPr lang="ca-ES" sz="2000" dirty="0">
                          <a:solidFill>
                            <a:schemeClr val="bg1"/>
                          </a:solidFill>
                        </a:rPr>
                        <a:t>Negatiu</a:t>
                      </a:r>
                    </a:p>
                    <a:p>
                      <a:pPr marL="0" marR="0" lvl="0" indent="0" algn="ctr" defTabSz="5842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baseline="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Obliga en alguns casos a disposar d’un espai dedicat al local</a:t>
                      </a:r>
                      <a:endParaRPr lang="ca-ES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rgbClr val="398471"/>
                      </a:solidFill>
                    </a:lnL>
                    <a:lnR w="12700" cmpd="sng">
                      <a:solidFill>
                        <a:srgbClr val="398471"/>
                      </a:solidFill>
                    </a:lnR>
                    <a:lnT w="12700" cmpd="sng">
                      <a:solidFill>
                        <a:srgbClr val="398471"/>
                      </a:solidFill>
                    </a:lnT>
                    <a:lnB w="12700" cmpd="sng">
                      <a:solidFill>
                        <a:srgbClr val="39847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2506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1pPr>
                      <a:lvl2pPr marL="65311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2pPr>
                      <a:lvl3pPr marL="130622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3pPr>
                      <a:lvl4pPr marL="195933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4pPr>
                      <a:lvl5pPr marL="261244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5pPr>
                      <a:lvl6pPr marL="326555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6pPr>
                      <a:lvl7pPr marL="391866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7pPr>
                      <a:lvl8pPr marL="457177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8pPr>
                      <a:lvl9pPr marL="5224882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9pPr>
                    </a:lstStyle>
                    <a:p>
                      <a:pPr algn="ctr"/>
                      <a:r>
                        <a:rPr lang="ca-ES" sz="2000" dirty="0"/>
                        <a:t>Neutre</a:t>
                      </a:r>
                    </a:p>
                  </a:txBody>
                  <a:tcPr anchor="ctr">
                    <a:lnL w="12700" cmpd="sng">
                      <a:solidFill>
                        <a:srgbClr val="398471"/>
                      </a:solidFill>
                    </a:lnL>
                    <a:lnR w="12700" cmpd="sng">
                      <a:solidFill>
                        <a:srgbClr val="398471"/>
                      </a:solidFill>
                    </a:lnR>
                    <a:lnT w="12700" cmpd="sng">
                      <a:solidFill>
                        <a:srgbClr val="398471"/>
                      </a:solidFill>
                    </a:lnT>
                    <a:lnB w="12700" cmpd="sng">
                      <a:solidFill>
                        <a:srgbClr val="39847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marL="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1pPr>
                      <a:lvl2pPr marL="65311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2pPr>
                      <a:lvl3pPr marL="130622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3pPr>
                      <a:lvl4pPr marL="195933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4pPr>
                      <a:lvl5pPr marL="261244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5pPr>
                      <a:lvl6pPr marL="326555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6pPr>
                      <a:lvl7pPr marL="391866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7pPr>
                      <a:lvl8pPr marL="457177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8pPr>
                      <a:lvl9pPr marL="5224882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9pPr>
                    </a:lstStyle>
                    <a:p>
                      <a:pPr algn="ctr"/>
                      <a:r>
                        <a:rPr lang="ca-ES" sz="2000" dirty="0"/>
                        <a:t>Neutre</a:t>
                      </a:r>
                    </a:p>
                  </a:txBody>
                  <a:tcPr anchor="ctr">
                    <a:lnL w="12700" cmpd="sng">
                      <a:solidFill>
                        <a:srgbClr val="398471"/>
                      </a:solidFill>
                    </a:lnL>
                    <a:lnR w="12700" cmpd="sng">
                      <a:solidFill>
                        <a:srgbClr val="398471"/>
                      </a:solidFill>
                    </a:lnR>
                    <a:lnT w="12700" cmpd="sng">
                      <a:solidFill>
                        <a:srgbClr val="398471"/>
                      </a:solidFill>
                    </a:lnT>
                    <a:lnB w="12700" cmpd="sng">
                      <a:solidFill>
                        <a:srgbClr val="39847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marL="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1pPr>
                      <a:lvl2pPr marL="65311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2pPr>
                      <a:lvl3pPr marL="1306220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3pPr>
                      <a:lvl4pPr marL="195933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4pPr>
                      <a:lvl5pPr marL="261244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5pPr>
                      <a:lvl6pPr marL="326555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6pPr>
                      <a:lvl7pPr marL="391866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7pPr>
                      <a:lvl8pPr marL="4571771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8pPr>
                      <a:lvl9pPr marL="5224882" algn="l" defTabSz="653110" rtl="0" eaLnBrk="1" latinLnBrk="0" hangingPunct="1">
                        <a:defRPr sz="2600" kern="1200">
                          <a:solidFill>
                            <a:schemeClr val="tx1"/>
                          </a:solidFill>
                          <a:latin typeface="Helvetica Neue Black Condensed"/>
                          <a:ea typeface="Helvetica Neue Black Condensed"/>
                          <a:cs typeface="Helvetica Neue Black Condensed"/>
                        </a:defRPr>
                      </a:lvl9pPr>
                    </a:lstStyle>
                    <a:p>
                      <a:pPr algn="ctr"/>
                      <a:r>
                        <a:rPr lang="ca-ES" sz="2000" dirty="0"/>
                        <a:t>Neutre</a:t>
                      </a:r>
                    </a:p>
                  </a:txBody>
                  <a:tcPr anchor="ctr">
                    <a:lnL w="12700" cmpd="sng">
                      <a:solidFill>
                        <a:srgbClr val="398471"/>
                      </a:solidFill>
                    </a:lnL>
                    <a:lnR w="12700" cmpd="sng">
                      <a:solidFill>
                        <a:srgbClr val="398471"/>
                      </a:solidFill>
                    </a:lnR>
                    <a:lnT w="12700" cmpd="sng">
                      <a:solidFill>
                        <a:srgbClr val="398471"/>
                      </a:solidFill>
                    </a:lnT>
                    <a:lnB w="12700" cmpd="sng">
                      <a:solidFill>
                        <a:srgbClr val="398471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7" name="Rectángulo 6"/>
          <p:cNvSpPr/>
          <p:nvPr/>
        </p:nvSpPr>
        <p:spPr>
          <a:xfrm rot="20638392">
            <a:off x="158561" y="2213511"/>
            <a:ext cx="16626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584200">
              <a:spcBef>
                <a:spcPts val="4200"/>
              </a:spcBef>
            </a:pPr>
            <a:r>
              <a:rPr lang="ca-ES" sz="2800" b="1" kern="0" dirty="0">
                <a:solidFill>
                  <a:srgbClr val="E82332"/>
                </a:solidFill>
                <a:latin typeface="Calibri Light" panose="020F0302020204030204" pitchFamily="34" charset="0"/>
                <a:cs typeface="Calibri Light" panose="020F0302020204030204" pitchFamily="34" charset="0"/>
                <a:sym typeface="Helvetica Neue Light"/>
              </a:rPr>
              <a:t>Exemple</a:t>
            </a:r>
            <a:endParaRPr lang="ca-ES" sz="2800" b="1" kern="0" dirty="0">
              <a:solidFill>
                <a:srgbClr val="E82332"/>
              </a:solidFill>
              <a:latin typeface="Helvetica Neue Light"/>
              <a:sym typeface="Helvetica Neue Light"/>
            </a:endParaRPr>
          </a:p>
        </p:txBody>
      </p:sp>
    </p:spTree>
    <p:extLst>
      <p:ext uri="{BB962C8B-B14F-4D97-AF65-F5344CB8AC3E}">
        <p14:creationId xmlns:p14="http://schemas.microsoft.com/office/powerpoint/2010/main" val="747681951"/>
      </p:ext>
    </p:extLst>
  </p:cSld>
  <p:clrMapOvr>
    <a:masterClrMapping/>
  </p:clrMapOvr>
  <p:transition spd="slow">
    <p:push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t d'imatges de dum mercanci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363670"/>
            <a:ext cx="8169321" cy="5292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 idx="4294967295"/>
          </p:nvPr>
        </p:nvSpPr>
        <p:spPr>
          <a:xfrm>
            <a:off x="8586259" y="1260072"/>
            <a:ext cx="4420695" cy="3258140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 algn="r"/>
            <a:r>
              <a:rPr lang="ca-ES" dirty="0">
                <a:solidFill>
                  <a:srgbClr val="006666"/>
                </a:solidFill>
              </a:rPr>
              <a:t> </a:t>
            </a:r>
            <a:r>
              <a:rPr lang="ca-ES" b="0" dirty="0"/>
              <a:t>La distribució urbana de mercaderies (DUM)</a:t>
            </a:r>
            <a:br>
              <a:rPr lang="ca-ES" b="0" dirty="0"/>
            </a:br>
            <a:r>
              <a:rPr lang="ca-ES" b="0" dirty="0"/>
              <a:t/>
            </a:r>
            <a:br>
              <a:rPr lang="ca-ES" b="0" dirty="0"/>
            </a:br>
            <a:r>
              <a:rPr lang="ca-ES" sz="3100" dirty="0"/>
              <a:t>La harmonització de les ordenances municipals</a:t>
            </a:r>
            <a:r>
              <a:rPr lang="ca-ES" dirty="0">
                <a:solidFill>
                  <a:srgbClr val="006666"/>
                </a:solidFill>
              </a:rPr>
              <a:t/>
            </a:r>
            <a:br>
              <a:rPr lang="ca-ES" dirty="0">
                <a:solidFill>
                  <a:srgbClr val="006666"/>
                </a:solidFill>
              </a:rPr>
            </a:br>
            <a:endParaRPr lang="ca-ES" dirty="0">
              <a:solidFill>
                <a:srgbClr val="006666"/>
              </a:solidFill>
            </a:endParaRPr>
          </a:p>
        </p:txBody>
      </p:sp>
      <p:pic>
        <p:nvPicPr>
          <p:cNvPr id="7" name="3 Imagen" descr="500px-ATM_Barcelona_logo.svg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05773" y="7799807"/>
            <a:ext cx="2276961" cy="710412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Subtítulo 11"/>
          <p:cNvSpPr>
            <a:spLocks noGrp="1"/>
          </p:cNvSpPr>
          <p:nvPr>
            <p:ph type="subTitle" idx="4294967295"/>
          </p:nvPr>
        </p:nvSpPr>
        <p:spPr>
          <a:xfrm>
            <a:off x="206477" y="6963039"/>
            <a:ext cx="7964505" cy="1354667"/>
          </a:xfrm>
          <a:prstGeom prst="rect">
            <a:avLst/>
          </a:prstGeom>
        </p:spPr>
        <p:txBody>
          <a:bodyPr anchor="b"/>
          <a:lstStyle/>
          <a:p>
            <a:pPr marL="0" indent="0" algn="r">
              <a:buNone/>
            </a:pPr>
            <a:r>
              <a:rPr lang="ca-ES" sz="2400" dirty="0">
                <a:solidFill>
                  <a:schemeClr val="tx1"/>
                </a:solidFill>
              </a:rPr>
              <a:t>19 d’abril de 2017</a:t>
            </a:r>
          </a:p>
          <a:p>
            <a:pPr marL="0" indent="0" algn="r">
              <a:buNone/>
            </a:pPr>
            <a:r>
              <a:rPr lang="ca-ES" sz="2400" dirty="0">
                <a:solidFill>
                  <a:schemeClr val="tx1"/>
                </a:solidFill>
              </a:rPr>
              <a:t>Grup de treball entorn </a:t>
            </a:r>
            <a:r>
              <a:rPr lang="ca-ES" sz="2400" dirty="0" smtClean="0">
                <a:solidFill>
                  <a:schemeClr val="tx1"/>
                </a:solidFill>
              </a:rPr>
              <a:t>la harmonització</a:t>
            </a:r>
            <a:endParaRPr lang="ca-ES" sz="2400" dirty="0">
              <a:solidFill>
                <a:schemeClr val="tx1"/>
              </a:solidFill>
            </a:endParaRPr>
          </a:p>
          <a:p>
            <a:pPr marL="0" indent="0" algn="r">
              <a:buNone/>
            </a:pPr>
            <a:r>
              <a:rPr lang="ca-ES" sz="2400" dirty="0">
                <a:solidFill>
                  <a:schemeClr val="tx1"/>
                </a:solidFill>
              </a:rPr>
              <a:t>de les ordenances municipals</a:t>
            </a:r>
          </a:p>
        </p:txBody>
      </p:sp>
      <p:pic>
        <p:nvPicPr>
          <p:cNvPr id="3" name="Picture 2" descr="Resultado de imagen de departament de territori i sostenibilita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5772" y="6751828"/>
            <a:ext cx="3518910" cy="762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6908326"/>
      </p:ext>
    </p:extLst>
  </p:cSld>
  <p:clrMapOvr>
    <a:masterClrMapping/>
  </p:clrMapOvr>
  <p:transition spd="slow">
    <p:push/>
  </p:transition>
</p:sld>
</file>

<file path=ppt/theme/theme1.xml><?xml version="1.0" encoding="utf-8"?>
<a:theme xmlns:a="http://schemas.openxmlformats.org/drawingml/2006/main" name="Alamys_Template_Diapositivas_Fina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ial Black-Arial">
      <a:majorFont>
        <a:latin typeface="Arial Black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ATM SocMobilitat</Template>
  <TotalTime>3764</TotalTime>
  <Words>2101</Words>
  <Application>Microsoft Office PowerPoint</Application>
  <PresentationFormat>Personalizado</PresentationFormat>
  <Paragraphs>326</Paragraphs>
  <Slides>21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22" baseType="lpstr">
      <vt:lpstr>Alamys_Template_Diapositivas_Final</vt:lpstr>
      <vt:lpstr> La distribució urbana de mercaderies (DUM)  La harmonització de les ordenances municipals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 La distribució urbana de mercaderies (DUM)  La harmonització de les ordenances municipals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Mayte Capdet</dc:creator>
  <cp:lastModifiedBy>Preferred Customer</cp:lastModifiedBy>
  <cp:revision>282</cp:revision>
  <cp:lastPrinted>2017-01-17T16:08:58Z</cp:lastPrinted>
  <dcterms:created xsi:type="dcterms:W3CDTF">2016-05-12T15:10:48Z</dcterms:created>
  <dcterms:modified xsi:type="dcterms:W3CDTF">2017-04-18T18:26:26Z</dcterms:modified>
</cp:coreProperties>
</file>